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6858000" cy="9144000"/>
  <p:embeddedFontLst>
    <p:embeddedFont>
      <p:font typeface="Economica" panose="02000506040000020004" pitchFamily="2" charset="77"/>
      <p:regular r:id="rId59"/>
      <p:bold r:id="rId60"/>
      <p:italic r:id="rId61"/>
      <p:boldItalic r:id="rId62"/>
    </p:embeddedFont>
    <p:embeddedFont>
      <p:font typeface="Open Sans" panose="020B0606030504020204" pitchFamily="34" charset="0"/>
      <p:regular r:id="rId63"/>
      <p:bold r:id="rId64"/>
      <p:italic r:id="rId65"/>
      <p:boldItalic r:id="rId66"/>
    </p:embeddedFont>
    <p:embeddedFont>
      <p:font typeface="Play" pitchFamily="2" charset="0"/>
      <p:regular r:id="rId67"/>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A1906B-8124-4478-902F-AFA2BCAE4AD1}">
  <a:tblStyle styleId="{04A1906B-8124-4478-902F-AFA2BCAE4A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5994AFC-0FD3-431D-AB03-259D2F2B3A84}" styleName="Table_1">
    <a:wholeTbl>
      <a:tcTxStyle b="off" i="off">
        <a:font>
          <a:latin typeface="Aptos"/>
          <a:ea typeface="Aptos"/>
          <a:cs typeface="Apto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9EC"/>
          </a:solidFill>
        </a:fill>
      </a:tcStyle>
    </a:wholeTbl>
    <a:band1H>
      <a:tcTxStyle/>
      <a:tcStyle>
        <a:tcBdr/>
        <a:fill>
          <a:solidFill>
            <a:srgbClr val="CAD1D8"/>
          </a:solidFill>
        </a:fill>
      </a:tcStyle>
    </a:band1H>
    <a:band2H>
      <a:tcTxStyle/>
      <a:tcStyle>
        <a:tcBdr/>
      </a:tcStyle>
    </a:band2H>
    <a:band1V>
      <a:tcTxStyle/>
      <a:tcStyle>
        <a:tcBdr/>
        <a:fill>
          <a:solidFill>
            <a:srgbClr val="CAD1D8"/>
          </a:solidFill>
        </a:fill>
      </a:tcStyle>
    </a:band1V>
    <a:band2V>
      <a:tcTxStyle/>
      <a:tcStyle>
        <a:tcBdr/>
      </a:tcStyle>
    </a:band2V>
    <a:lastCol>
      <a:tcTxStyle b="on" i="off">
        <a:font>
          <a:latin typeface="Aptos"/>
          <a:ea typeface="Aptos"/>
          <a:cs typeface="Aptos"/>
        </a:font>
        <a:schemeClr val="lt1"/>
      </a:tcTxStyle>
      <a:tcStyle>
        <a:tcBdr/>
        <a:fill>
          <a:solidFill>
            <a:schemeClr val="accent1"/>
          </a:solidFill>
        </a:fill>
      </a:tcStyle>
    </a:lastCol>
    <a:firstCol>
      <a:tcTxStyle b="on" i="off">
        <a:font>
          <a:latin typeface="Aptos"/>
          <a:ea typeface="Aptos"/>
          <a:cs typeface="Aptos"/>
        </a:font>
        <a:schemeClr val="lt1"/>
      </a:tcTxStyle>
      <a:tcStyle>
        <a:tcBdr/>
        <a:fill>
          <a:solidFill>
            <a:schemeClr val="accent1"/>
          </a:solidFill>
        </a:fill>
      </a:tcStyle>
    </a:firstCol>
    <a:lastRow>
      <a:tcTxStyle b="on" i="off">
        <a:font>
          <a:latin typeface="Aptos"/>
          <a:ea typeface="Aptos"/>
          <a:cs typeface="Apto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ptos"/>
          <a:ea typeface="Aptos"/>
          <a:cs typeface="Apto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6"/>
  </p:normalViewPr>
  <p:slideViewPr>
    <p:cSldViewPr snapToGrid="0">
      <p:cViewPr varScale="1">
        <p:scale>
          <a:sx n="136" d="100"/>
          <a:sy n="136" d="100"/>
        </p:scale>
        <p:origin x="96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d071c896b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d071c896b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d071c896bd_5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g2d071c896bd_5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2d071c896bd_5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d071c896bd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d071c896bd_3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2d071c896bd_3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d071c896bd_3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2d071c896bd_3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2d071c896bd_3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d071c896bd_3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2d071c896bd_3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2d071c896bd_3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d06da85b2c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2d06da85b2c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2d06da85b2c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da1a8a080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da1a8a080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d06da85b2c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g2d06da85b2c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2d06da85b2c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da1a8a080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da1a8a080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d06da85b2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d06da85b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d06da85b2c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d06da85b2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d13400af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d13400a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d06da85b2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d06da85b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d06da85b2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d06da85b2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da1a8a080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da1a8a080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da1a8a080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da1a8a080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da1a8a080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da1a8a080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1"/>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5" name="Google Shape;5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5"/>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1" name="Google Shape;71;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7"/>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575"/>
              </a:buClr>
              <a:buSzPts val="1800"/>
              <a:buNone/>
              <a:defRPr sz="1800">
                <a:solidFill>
                  <a:srgbClr val="757575"/>
                </a:solidFill>
              </a:defRPr>
            </a:lvl1pPr>
            <a:lvl2pPr marL="914400" lvl="1" indent="-228600" algn="l">
              <a:lnSpc>
                <a:spcPct val="90000"/>
              </a:lnSpc>
              <a:spcBef>
                <a:spcPts val="400"/>
              </a:spcBef>
              <a:spcAft>
                <a:spcPts val="0"/>
              </a:spcAft>
              <a:buClr>
                <a:srgbClr val="757575"/>
              </a:buClr>
              <a:buSzPts val="1500"/>
              <a:buNone/>
              <a:defRPr sz="1500">
                <a:solidFill>
                  <a:srgbClr val="757575"/>
                </a:solidFill>
              </a:defRPr>
            </a:lvl2pPr>
            <a:lvl3pPr marL="1371600" lvl="2" indent="-228600" algn="l">
              <a:lnSpc>
                <a:spcPct val="90000"/>
              </a:lnSpc>
              <a:spcBef>
                <a:spcPts val="400"/>
              </a:spcBef>
              <a:spcAft>
                <a:spcPts val="0"/>
              </a:spcAft>
              <a:buClr>
                <a:srgbClr val="757575"/>
              </a:buClr>
              <a:buSzPts val="1400"/>
              <a:buNone/>
              <a:defRPr sz="1400">
                <a:solidFill>
                  <a:srgbClr val="757575"/>
                </a:solidFill>
              </a:defRPr>
            </a:lvl3pPr>
            <a:lvl4pPr marL="1828800" lvl="3" indent="-228600" algn="l">
              <a:lnSpc>
                <a:spcPct val="90000"/>
              </a:lnSpc>
              <a:spcBef>
                <a:spcPts val="400"/>
              </a:spcBef>
              <a:spcAft>
                <a:spcPts val="0"/>
              </a:spcAft>
              <a:buClr>
                <a:srgbClr val="757575"/>
              </a:buClr>
              <a:buSzPts val="1200"/>
              <a:buNone/>
              <a:defRPr sz="1200">
                <a:solidFill>
                  <a:srgbClr val="757575"/>
                </a:solidFill>
              </a:defRPr>
            </a:lvl4pPr>
            <a:lvl5pPr marL="2286000" lvl="4" indent="-228600" algn="l">
              <a:lnSpc>
                <a:spcPct val="90000"/>
              </a:lnSpc>
              <a:spcBef>
                <a:spcPts val="400"/>
              </a:spcBef>
              <a:spcAft>
                <a:spcPts val="0"/>
              </a:spcAft>
              <a:buClr>
                <a:srgbClr val="757575"/>
              </a:buClr>
              <a:buSzPts val="1200"/>
              <a:buNone/>
              <a:defRPr sz="1200">
                <a:solidFill>
                  <a:srgbClr val="757575"/>
                </a:solidFill>
              </a:defRPr>
            </a:lvl5pPr>
            <a:lvl6pPr marL="2743200" lvl="5" indent="-228600" algn="l">
              <a:lnSpc>
                <a:spcPct val="90000"/>
              </a:lnSpc>
              <a:spcBef>
                <a:spcPts val="400"/>
              </a:spcBef>
              <a:spcAft>
                <a:spcPts val="0"/>
              </a:spcAft>
              <a:buClr>
                <a:srgbClr val="757575"/>
              </a:buClr>
              <a:buSzPts val="1200"/>
              <a:buNone/>
              <a:defRPr sz="1200">
                <a:solidFill>
                  <a:srgbClr val="757575"/>
                </a:solidFill>
              </a:defRPr>
            </a:lvl6pPr>
            <a:lvl7pPr marL="3200400" lvl="6" indent="-228600" algn="l">
              <a:lnSpc>
                <a:spcPct val="90000"/>
              </a:lnSpc>
              <a:spcBef>
                <a:spcPts val="400"/>
              </a:spcBef>
              <a:spcAft>
                <a:spcPts val="0"/>
              </a:spcAft>
              <a:buClr>
                <a:srgbClr val="757575"/>
              </a:buClr>
              <a:buSzPts val="1200"/>
              <a:buNone/>
              <a:defRPr sz="1200">
                <a:solidFill>
                  <a:srgbClr val="757575"/>
                </a:solidFill>
              </a:defRPr>
            </a:lvl7pPr>
            <a:lvl8pPr marL="3657600" lvl="7" indent="-228600" algn="l">
              <a:lnSpc>
                <a:spcPct val="90000"/>
              </a:lnSpc>
              <a:spcBef>
                <a:spcPts val="400"/>
              </a:spcBef>
              <a:spcAft>
                <a:spcPts val="0"/>
              </a:spcAft>
              <a:buClr>
                <a:srgbClr val="757575"/>
              </a:buClr>
              <a:buSzPts val="1200"/>
              <a:buNone/>
              <a:defRPr sz="1200">
                <a:solidFill>
                  <a:srgbClr val="757575"/>
                </a:solidFill>
              </a:defRPr>
            </a:lvl8pPr>
            <a:lvl9pPr marL="4114800" lvl="8" indent="-228600" algn="l">
              <a:lnSpc>
                <a:spcPct val="90000"/>
              </a:lnSpc>
              <a:spcBef>
                <a:spcPts val="400"/>
              </a:spcBef>
              <a:spcAft>
                <a:spcPts val="0"/>
              </a:spcAft>
              <a:buClr>
                <a:srgbClr val="757575"/>
              </a:buClr>
              <a:buSzPts val="1200"/>
              <a:buNone/>
              <a:defRPr sz="1200">
                <a:solidFill>
                  <a:srgbClr val="757575"/>
                </a:solidFill>
              </a:defRPr>
            </a:lvl9pPr>
          </a:lstStyle>
          <a:p>
            <a:endParaRPr/>
          </a:p>
        </p:txBody>
      </p:sp>
      <p:sp>
        <p:nvSpPr>
          <p:cNvPr id="83" name="Google Shape;83;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18"/>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8"/>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0" name="Google Shape;90;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5" name="Google Shape;95;p19"/>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6" name="Google Shape;96;p19"/>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7" name="Google Shape;97;p19"/>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8" name="Google Shape;98;p1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 name="Google Shape;99;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4" name="Google Shape;104;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9" name="Google Shape;109;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10" name="Google Shape;110;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1" name="Google Shape;111;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18" name="Google Shape;18;p3"/>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6" name="Google Shape;116;p22"/>
          <p:cNvSpPr>
            <a:spLocks noGrp="1"/>
          </p:cNvSpPr>
          <p:nvPr>
            <p:ph type="pic" idx="2"/>
          </p:nvPr>
        </p:nvSpPr>
        <p:spPr>
          <a:xfrm>
            <a:off x="3887391" y="740569"/>
            <a:ext cx="4629150" cy="3655219"/>
          </a:xfrm>
          <a:prstGeom prst="rect">
            <a:avLst/>
          </a:prstGeom>
          <a:noFill/>
          <a:ln>
            <a:noFill/>
          </a:ln>
        </p:spPr>
      </p:sp>
      <p:sp>
        <p:nvSpPr>
          <p:cNvPr id="117" name="Google Shape;117;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8" name="Google Shape;118;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3" name="Google Shape;123;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4" name="Google Shape;124;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9" name="Google Shape;129;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0" name="Google Shape;130;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1" name="Google Shape;131;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23" name="Google Shape;23;p4"/>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5"/>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7" name="Google Shape;27;p5"/>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8" name="Google Shape;28;p5"/>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9" name="Google Shape;29;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2" name="Google Shape;32;p6"/>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6"/>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0" name="Google Shape;40;p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9"/>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9"/>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 name="Google Shape;48;p1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10"/>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50" name="Google Shape;50;p10"/>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51" name="Google Shape;51;p1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52" name="Google Shape;5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Play"/>
              <a:buNone/>
              <a:defRPr sz="3300" b="0" i="0" u="none" strike="noStrike" cap="non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0" name="Google Shape;60;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1" name="Google Shape;61;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2" name="Google Shape;62;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3" name="Google Shape;63;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757575"/>
                </a:solidFill>
                <a:latin typeface="Arial"/>
                <a:ea typeface="Arial"/>
                <a:cs typeface="Arial"/>
                <a:sym typeface="Arial"/>
              </a:defRPr>
            </a:lvl1pPr>
            <a:lvl2pPr marL="0" marR="0" lvl="1" indent="0" algn="r" rtl="0">
              <a:spcBef>
                <a:spcPts val="0"/>
              </a:spcBef>
              <a:buNone/>
              <a:defRPr sz="900" b="0" i="0" u="none" strike="noStrike" cap="none">
                <a:solidFill>
                  <a:srgbClr val="757575"/>
                </a:solidFill>
                <a:latin typeface="Arial"/>
                <a:ea typeface="Arial"/>
                <a:cs typeface="Arial"/>
                <a:sym typeface="Arial"/>
              </a:defRPr>
            </a:lvl2pPr>
            <a:lvl3pPr marL="0" marR="0" lvl="2" indent="0" algn="r" rtl="0">
              <a:spcBef>
                <a:spcPts val="0"/>
              </a:spcBef>
              <a:buNone/>
              <a:defRPr sz="900" b="0" i="0" u="none" strike="noStrike" cap="none">
                <a:solidFill>
                  <a:srgbClr val="757575"/>
                </a:solidFill>
                <a:latin typeface="Arial"/>
                <a:ea typeface="Arial"/>
                <a:cs typeface="Arial"/>
                <a:sym typeface="Arial"/>
              </a:defRPr>
            </a:lvl3pPr>
            <a:lvl4pPr marL="0" marR="0" lvl="3" indent="0" algn="r" rtl="0">
              <a:spcBef>
                <a:spcPts val="0"/>
              </a:spcBef>
              <a:buNone/>
              <a:defRPr sz="900" b="0" i="0" u="none" strike="noStrike" cap="none">
                <a:solidFill>
                  <a:srgbClr val="757575"/>
                </a:solidFill>
                <a:latin typeface="Arial"/>
                <a:ea typeface="Arial"/>
                <a:cs typeface="Arial"/>
                <a:sym typeface="Arial"/>
              </a:defRPr>
            </a:lvl4pPr>
            <a:lvl5pPr marL="0" marR="0" lvl="4" indent="0" algn="r" rtl="0">
              <a:spcBef>
                <a:spcPts val="0"/>
              </a:spcBef>
              <a:buNone/>
              <a:defRPr sz="900" b="0" i="0" u="none" strike="noStrike" cap="none">
                <a:solidFill>
                  <a:srgbClr val="757575"/>
                </a:solidFill>
                <a:latin typeface="Arial"/>
                <a:ea typeface="Arial"/>
                <a:cs typeface="Arial"/>
                <a:sym typeface="Arial"/>
              </a:defRPr>
            </a:lvl5pPr>
            <a:lvl6pPr marL="0" marR="0" lvl="5" indent="0" algn="r" rtl="0">
              <a:spcBef>
                <a:spcPts val="0"/>
              </a:spcBef>
              <a:buNone/>
              <a:defRPr sz="900" b="0" i="0" u="none" strike="noStrike" cap="none">
                <a:solidFill>
                  <a:srgbClr val="757575"/>
                </a:solidFill>
                <a:latin typeface="Arial"/>
                <a:ea typeface="Arial"/>
                <a:cs typeface="Arial"/>
                <a:sym typeface="Arial"/>
              </a:defRPr>
            </a:lvl6pPr>
            <a:lvl7pPr marL="0" marR="0" lvl="6" indent="0" algn="r" rtl="0">
              <a:spcBef>
                <a:spcPts val="0"/>
              </a:spcBef>
              <a:buNone/>
              <a:defRPr sz="900" b="0" i="0" u="none" strike="noStrike" cap="none">
                <a:solidFill>
                  <a:srgbClr val="757575"/>
                </a:solidFill>
                <a:latin typeface="Arial"/>
                <a:ea typeface="Arial"/>
                <a:cs typeface="Arial"/>
                <a:sym typeface="Arial"/>
              </a:defRPr>
            </a:lvl7pPr>
            <a:lvl8pPr marL="0" marR="0" lvl="7" indent="0" algn="r" rtl="0">
              <a:spcBef>
                <a:spcPts val="0"/>
              </a:spcBef>
              <a:buNone/>
              <a:defRPr sz="900" b="0" i="0" u="none" strike="noStrike" cap="none">
                <a:solidFill>
                  <a:srgbClr val="757575"/>
                </a:solidFill>
                <a:latin typeface="Arial"/>
                <a:ea typeface="Arial"/>
                <a:cs typeface="Arial"/>
                <a:sym typeface="Arial"/>
              </a:defRPr>
            </a:lvl8pPr>
            <a:lvl9pPr marL="0" marR="0" lvl="8" indent="0" algn="r" rtl="0">
              <a:spcBef>
                <a:spcPts val="0"/>
              </a:spcBef>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hyperlink" Target="http://s.no"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htmw/2024S-Sierra/wiki"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200"/>
              <a:buNone/>
            </a:pPr>
            <a:r>
              <a:rPr lang="en"/>
              <a:t>FRESHLENS</a:t>
            </a:r>
            <a:endParaRPr/>
          </a:p>
        </p:txBody>
      </p:sp>
      <p:sp>
        <p:nvSpPr>
          <p:cNvPr id="138" name="Google Shape;138;p25"/>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100"/>
              <a:buNone/>
            </a:pPr>
            <a:r>
              <a:rPr lang="en"/>
              <a:t>Sprint 4 - TEAM-4 Sierra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PERSONAS</a:t>
            </a:r>
            <a:endParaRPr/>
          </a:p>
        </p:txBody>
      </p:sp>
      <p:pic>
        <p:nvPicPr>
          <p:cNvPr id="205" name="Google Shape;205;p34"/>
          <p:cNvPicPr preferRelativeResize="0"/>
          <p:nvPr/>
        </p:nvPicPr>
        <p:blipFill rotWithShape="1">
          <a:blip r:embed="rId3">
            <a:alphaModFix/>
          </a:blip>
          <a:srcRect/>
          <a:stretch/>
        </p:blipFill>
        <p:spPr>
          <a:xfrm>
            <a:off x="436620" y="1299850"/>
            <a:ext cx="2107126" cy="3159902"/>
          </a:xfrm>
          <a:prstGeom prst="rect">
            <a:avLst/>
          </a:prstGeom>
          <a:noFill/>
          <a:ln>
            <a:noFill/>
          </a:ln>
        </p:spPr>
      </p:pic>
      <p:sp>
        <p:nvSpPr>
          <p:cNvPr id="206" name="Google Shape;206;p34"/>
          <p:cNvSpPr txBox="1"/>
          <p:nvPr/>
        </p:nvSpPr>
        <p:spPr>
          <a:xfrm>
            <a:off x="3115225" y="1311100"/>
            <a:ext cx="5580600" cy="3148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Name:</a:t>
            </a:r>
            <a:r>
              <a:rPr lang="en" sz="1800" b="0" i="0" u="none" strike="noStrike" cap="none">
                <a:solidFill>
                  <a:schemeClr val="dk1"/>
                </a:solidFill>
                <a:latin typeface="Open Sans"/>
                <a:ea typeface="Open Sans"/>
                <a:cs typeface="Open Sans"/>
                <a:sym typeface="Open Sans"/>
              </a:rPr>
              <a:t> Emily</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Age: </a:t>
            </a:r>
            <a:r>
              <a:rPr lang="en" sz="1800" b="0" i="0" u="none" strike="noStrike" cap="none">
                <a:solidFill>
                  <a:schemeClr val="dk1"/>
                </a:solidFill>
                <a:latin typeface="Open Sans"/>
                <a:ea typeface="Open Sans"/>
                <a:cs typeface="Open Sans"/>
                <a:sym typeface="Open Sans"/>
              </a:rPr>
              <a:t>30</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Occupation:</a:t>
            </a:r>
            <a:r>
              <a:rPr lang="en" sz="1800" b="0" i="0" u="none" strike="noStrike" cap="none">
                <a:solidFill>
                  <a:schemeClr val="dk1"/>
                </a:solidFill>
                <a:latin typeface="Open Sans"/>
                <a:ea typeface="Open Sans"/>
                <a:cs typeface="Open Sans"/>
                <a:sym typeface="Open Sans"/>
              </a:rPr>
              <a:t> Marketing Analyst</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Interests:</a:t>
            </a:r>
            <a:r>
              <a:rPr lang="en" sz="1800" b="0" i="0" u="none" strike="noStrike" cap="none">
                <a:solidFill>
                  <a:schemeClr val="dk1"/>
                </a:solidFill>
                <a:latin typeface="Open Sans"/>
                <a:ea typeface="Open Sans"/>
                <a:cs typeface="Open Sans"/>
                <a:sym typeface="Open Sans"/>
              </a:rPr>
              <a:t> Yoga, cooking, and reading health blogs</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Goals:</a:t>
            </a:r>
            <a:r>
              <a:rPr lang="en" sz="1800" b="0" i="0" u="none" strike="noStrike" cap="none">
                <a:solidFill>
                  <a:schemeClr val="dk1"/>
                </a:solidFill>
                <a:latin typeface="Open Sans"/>
                <a:ea typeface="Open Sans"/>
                <a:cs typeface="Open Sans"/>
                <a:sym typeface="Open Sans"/>
              </a:rPr>
              <a:t> Maintain a balanced diet</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Challenges:</a:t>
            </a:r>
            <a:r>
              <a:rPr lang="en" sz="1800" b="0" i="0" u="none" strike="noStrike" cap="none">
                <a:solidFill>
                  <a:schemeClr val="dk1"/>
                </a:solidFill>
                <a:latin typeface="Open Sans"/>
                <a:ea typeface="Open Sans"/>
                <a:cs typeface="Open Sans"/>
                <a:sym typeface="Open Sans"/>
              </a:rPr>
              <a:t> Struggles to find accurate nutritional info for fresh produce</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How Your App Helps:</a:t>
            </a:r>
            <a:r>
              <a:rPr lang="en" sz="1800" b="0" i="0" u="none" strike="noStrike" cap="none">
                <a:solidFill>
                  <a:schemeClr val="dk1"/>
                </a:solidFill>
                <a:latin typeface="Open Sans"/>
                <a:ea typeface="Open Sans"/>
                <a:cs typeface="Open Sans"/>
                <a:sym typeface="Open Sans"/>
              </a:rPr>
              <a:t> FreshLens offers instant nutritional content, supporting her balanced diet and culinary exploration.</a:t>
            </a: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PERSONAS</a:t>
            </a:r>
            <a:endParaRPr/>
          </a:p>
        </p:txBody>
      </p:sp>
      <p:sp>
        <p:nvSpPr>
          <p:cNvPr id="212" name="Google Shape;212;p35"/>
          <p:cNvSpPr txBox="1"/>
          <p:nvPr/>
        </p:nvSpPr>
        <p:spPr>
          <a:xfrm>
            <a:off x="3115225" y="1311100"/>
            <a:ext cx="5580600" cy="3148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Name:</a:t>
            </a:r>
            <a:r>
              <a:rPr lang="en" sz="1800" b="0" i="0" u="none" strike="noStrike" cap="none">
                <a:solidFill>
                  <a:schemeClr val="dk1"/>
                </a:solidFill>
                <a:latin typeface="Open Sans"/>
                <a:ea typeface="Open Sans"/>
                <a:cs typeface="Open Sans"/>
                <a:sym typeface="Open Sans"/>
              </a:rPr>
              <a:t> Alex</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Age: </a:t>
            </a:r>
            <a:r>
              <a:rPr lang="en" sz="1800" b="0" i="0" u="none" strike="noStrike" cap="none">
                <a:solidFill>
                  <a:schemeClr val="dk1"/>
                </a:solidFill>
                <a:latin typeface="Open Sans"/>
                <a:ea typeface="Open Sans"/>
                <a:cs typeface="Open Sans"/>
                <a:sym typeface="Open Sans"/>
              </a:rPr>
              <a:t>35</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Occupation:</a:t>
            </a:r>
            <a:r>
              <a:rPr lang="en" sz="1800" b="0" i="0" u="none" strike="noStrike" cap="none">
                <a:solidFill>
                  <a:schemeClr val="dk1"/>
                </a:solidFill>
                <a:latin typeface="Open Sans"/>
                <a:ea typeface="Open Sans"/>
                <a:cs typeface="Open Sans"/>
                <a:sym typeface="Open Sans"/>
              </a:rPr>
              <a:t> Software Engineer</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Interests:</a:t>
            </a:r>
            <a:r>
              <a:rPr lang="en" sz="1800" b="0" i="0" u="none" strike="noStrike" cap="none">
                <a:solidFill>
                  <a:schemeClr val="dk1"/>
                </a:solidFill>
                <a:latin typeface="Open Sans"/>
                <a:ea typeface="Open Sans"/>
                <a:cs typeface="Open Sans"/>
                <a:sym typeface="Open Sans"/>
              </a:rPr>
              <a:t> Tech gadgets, hiking, fast cooking</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Goals:</a:t>
            </a:r>
            <a:r>
              <a:rPr lang="en" sz="1800" b="0" i="0" u="none" strike="noStrike" cap="none">
                <a:solidFill>
                  <a:schemeClr val="dk1"/>
                </a:solidFill>
                <a:latin typeface="Open Sans"/>
                <a:ea typeface="Open Sans"/>
                <a:cs typeface="Open Sans"/>
                <a:sym typeface="Open Sans"/>
              </a:rPr>
              <a:t> Eat healthily despite a busy schedule</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Challenges:</a:t>
            </a:r>
            <a:r>
              <a:rPr lang="en" sz="1800" b="0" i="0" u="none" strike="noStrike" cap="none">
                <a:solidFill>
                  <a:schemeClr val="dk1"/>
                </a:solidFill>
                <a:latin typeface="Open Sans"/>
                <a:ea typeface="Open Sans"/>
                <a:cs typeface="Open Sans"/>
                <a:sym typeface="Open Sans"/>
              </a:rPr>
              <a:t> Has limited time for meal prep and nutrition tracking</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How Your App Helps:</a:t>
            </a:r>
            <a:r>
              <a:rPr lang="en" sz="1800" b="0" i="0" u="none" strike="noStrike" cap="none">
                <a:solidFill>
                  <a:schemeClr val="dk1"/>
                </a:solidFill>
                <a:latin typeface="Open Sans"/>
                <a:ea typeface="Open Sans"/>
                <a:cs typeface="Open Sans"/>
                <a:sym typeface="Open Sans"/>
              </a:rPr>
              <a:t> FreshLens easily fits in busy lifestyle, it's designed for healthy eating with quick scan</a:t>
            </a: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pic>
        <p:nvPicPr>
          <p:cNvPr id="213" name="Google Shape;213;p35"/>
          <p:cNvPicPr preferRelativeResize="0"/>
          <p:nvPr/>
        </p:nvPicPr>
        <p:blipFill rotWithShape="1">
          <a:blip r:embed="rId3">
            <a:alphaModFix/>
          </a:blip>
          <a:srcRect/>
          <a:stretch/>
        </p:blipFill>
        <p:spPr>
          <a:xfrm>
            <a:off x="398925" y="1490400"/>
            <a:ext cx="2256875" cy="187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PERSONAS</a:t>
            </a:r>
            <a:endParaRPr/>
          </a:p>
        </p:txBody>
      </p:sp>
      <p:sp>
        <p:nvSpPr>
          <p:cNvPr id="219" name="Google Shape;219;p36"/>
          <p:cNvSpPr txBox="1"/>
          <p:nvPr/>
        </p:nvSpPr>
        <p:spPr>
          <a:xfrm>
            <a:off x="3115225" y="1311100"/>
            <a:ext cx="5580600" cy="34737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Name:</a:t>
            </a:r>
            <a:r>
              <a:rPr lang="en" sz="1800" b="0" i="0" u="none" strike="noStrike" cap="none">
                <a:solidFill>
                  <a:schemeClr val="dk1"/>
                </a:solidFill>
                <a:latin typeface="Open Sans"/>
                <a:ea typeface="Open Sans"/>
                <a:cs typeface="Open Sans"/>
                <a:sym typeface="Open Sans"/>
              </a:rPr>
              <a:t> Jordon</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Age: </a:t>
            </a:r>
            <a:r>
              <a:rPr lang="en" sz="1800" b="0" i="0" u="none" strike="noStrike" cap="none">
                <a:solidFill>
                  <a:schemeClr val="dk1"/>
                </a:solidFill>
                <a:latin typeface="Open Sans"/>
                <a:ea typeface="Open Sans"/>
                <a:cs typeface="Open Sans"/>
                <a:sym typeface="Open Sans"/>
              </a:rPr>
              <a:t>26</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Occupation:</a:t>
            </a:r>
            <a:r>
              <a:rPr lang="en" sz="1800" b="0" i="0" u="none" strike="noStrike" cap="none">
                <a:solidFill>
                  <a:schemeClr val="dk1"/>
                </a:solidFill>
                <a:latin typeface="Open Sans"/>
                <a:ea typeface="Open Sans"/>
                <a:cs typeface="Open Sans"/>
                <a:sym typeface="Open Sans"/>
              </a:rPr>
              <a:t> Personal Trainer</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Interests:</a:t>
            </a:r>
            <a:r>
              <a:rPr lang="en" sz="1800" b="0" i="0" u="none" strike="noStrike" cap="none">
                <a:solidFill>
                  <a:schemeClr val="dk1"/>
                </a:solidFill>
                <a:latin typeface="Open Sans"/>
                <a:ea typeface="Open Sans"/>
                <a:cs typeface="Open Sans"/>
                <a:sym typeface="Open Sans"/>
              </a:rPr>
              <a:t> Gym workouts, sports nutrition, bodybuilding</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Goals:</a:t>
            </a:r>
            <a:r>
              <a:rPr lang="en" sz="1800" b="0" i="0" u="none" strike="noStrike" cap="none">
                <a:solidFill>
                  <a:schemeClr val="dk1"/>
                </a:solidFill>
                <a:latin typeface="Open Sans"/>
                <a:ea typeface="Open Sans"/>
                <a:cs typeface="Open Sans"/>
                <a:sym typeface="Open Sans"/>
              </a:rPr>
              <a:t> Optimize diet for muscle gain and performance</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Challenges:</a:t>
            </a:r>
            <a:r>
              <a:rPr lang="en" sz="1800" b="0" i="0" u="none" strike="noStrike" cap="none">
                <a:solidFill>
                  <a:schemeClr val="dk1"/>
                </a:solidFill>
                <a:latin typeface="Open Sans"/>
                <a:ea typeface="Open Sans"/>
                <a:cs typeface="Open Sans"/>
                <a:sym typeface="Open Sans"/>
              </a:rPr>
              <a:t> Needs precise macro and micro intake from natural foods</a:t>
            </a:r>
            <a:endParaRPr sz="1800" b="0" i="0" u="none" strike="noStrike" cap="none">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a:buChar char="●"/>
            </a:pPr>
            <a:r>
              <a:rPr lang="en" sz="1800" b="1" i="0" u="none" strike="noStrike" cap="none">
                <a:solidFill>
                  <a:schemeClr val="dk1"/>
                </a:solidFill>
                <a:latin typeface="Open Sans"/>
                <a:ea typeface="Open Sans"/>
                <a:cs typeface="Open Sans"/>
                <a:sym typeface="Open Sans"/>
              </a:rPr>
              <a:t>How Your App Helps:</a:t>
            </a:r>
            <a:r>
              <a:rPr lang="en" sz="1800" b="0" i="0" u="none" strike="noStrike" cap="none">
                <a:solidFill>
                  <a:schemeClr val="dk1"/>
                </a:solidFill>
                <a:latin typeface="Open Sans"/>
                <a:ea typeface="Open Sans"/>
                <a:cs typeface="Open Sans"/>
                <a:sym typeface="Open Sans"/>
              </a:rPr>
              <a:t> FreshLens helps in tracking nutritional values, enhancing his meal planning.</a:t>
            </a: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pic>
        <p:nvPicPr>
          <p:cNvPr id="220" name="Google Shape;220;p36"/>
          <p:cNvPicPr preferRelativeResize="0"/>
          <p:nvPr/>
        </p:nvPicPr>
        <p:blipFill rotWithShape="1">
          <a:blip r:embed="rId3">
            <a:alphaModFix/>
          </a:blip>
          <a:srcRect/>
          <a:stretch/>
        </p:blipFill>
        <p:spPr>
          <a:xfrm>
            <a:off x="311700" y="1311100"/>
            <a:ext cx="2810425" cy="28076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Minimum Viable Product (MVP)</a:t>
            </a:r>
            <a:endParaRPr/>
          </a:p>
        </p:txBody>
      </p:sp>
      <p:sp>
        <p:nvSpPr>
          <p:cNvPr id="226" name="Google Shape;226;p37"/>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p>
            <a:pPr marL="457200" lvl="0" indent="-387350" algn="l" rtl="0">
              <a:spcBef>
                <a:spcPts val="1200"/>
              </a:spcBef>
              <a:spcAft>
                <a:spcPts val="0"/>
              </a:spcAft>
              <a:buSzPts val="2500"/>
              <a:buChar char="●"/>
            </a:pPr>
            <a:r>
              <a:rPr lang="en" b="1">
                <a:latin typeface="Economica"/>
                <a:ea typeface="Economica"/>
                <a:cs typeface="Economica"/>
                <a:sym typeface="Economica"/>
              </a:rPr>
              <a:t>Photo Food Logging:</a:t>
            </a:r>
            <a:r>
              <a:rPr lang="en">
                <a:latin typeface="Economica"/>
                <a:ea typeface="Economica"/>
                <a:cs typeface="Economica"/>
                <a:sym typeface="Economica"/>
              </a:rPr>
              <a:t> Effortless food tracking with AI-powered photo recognition. No manual entry required.</a:t>
            </a:r>
            <a:endParaRPr>
              <a:latin typeface="Economica"/>
              <a:ea typeface="Economica"/>
              <a:cs typeface="Economica"/>
              <a:sym typeface="Economica"/>
            </a:endParaRPr>
          </a:p>
          <a:p>
            <a:pPr marL="457200" lvl="0" indent="-387350" algn="l" rtl="0">
              <a:spcBef>
                <a:spcPts val="0"/>
              </a:spcBef>
              <a:spcAft>
                <a:spcPts val="0"/>
              </a:spcAft>
              <a:buSzPts val="2500"/>
              <a:buChar char="●"/>
            </a:pPr>
            <a:r>
              <a:rPr lang="en" b="1">
                <a:latin typeface="Economica"/>
                <a:ea typeface="Economica"/>
                <a:cs typeface="Economica"/>
                <a:sym typeface="Economica"/>
              </a:rPr>
              <a:t>Intuitive Design: </a:t>
            </a:r>
            <a:r>
              <a:rPr lang="en">
                <a:latin typeface="Economica"/>
                <a:ea typeface="Economica"/>
                <a:cs typeface="Economica"/>
                <a:sym typeface="Economica"/>
              </a:rPr>
              <a:t>Clean, modern UI for seamless dietary monitoring. Delightful user experience.</a:t>
            </a:r>
            <a:endParaRPr>
              <a:latin typeface="Economica"/>
              <a:ea typeface="Economica"/>
              <a:cs typeface="Economica"/>
              <a:sym typeface="Economica"/>
            </a:endParaRPr>
          </a:p>
          <a:p>
            <a:pPr marL="457200" lvl="0" indent="-387350" algn="l" rtl="0">
              <a:spcBef>
                <a:spcPts val="0"/>
              </a:spcBef>
              <a:spcAft>
                <a:spcPts val="0"/>
              </a:spcAft>
              <a:buSzPts val="2500"/>
              <a:buChar char="●"/>
            </a:pPr>
            <a:r>
              <a:rPr lang="en" b="1">
                <a:latin typeface="Economica"/>
                <a:ea typeface="Economica"/>
                <a:cs typeface="Economica"/>
                <a:sym typeface="Economica"/>
              </a:rPr>
              <a:t>Nutritional Insights:</a:t>
            </a:r>
            <a:r>
              <a:rPr lang="en">
                <a:latin typeface="Economica"/>
                <a:ea typeface="Economica"/>
                <a:cs typeface="Economica"/>
                <a:sym typeface="Economica"/>
              </a:rPr>
              <a:t> Detailed breakdown of nutrients, macros, and calories for informed diet choices.</a:t>
            </a:r>
            <a:endParaRPr>
              <a:latin typeface="Economica"/>
              <a:ea typeface="Economica"/>
              <a:cs typeface="Economica"/>
              <a:sym typeface="Economica"/>
            </a:endParaRPr>
          </a:p>
          <a:p>
            <a:pPr marL="457200" lvl="0" indent="-387350" algn="l" rtl="0">
              <a:spcBef>
                <a:spcPts val="0"/>
              </a:spcBef>
              <a:spcAft>
                <a:spcPts val="0"/>
              </a:spcAft>
              <a:buSzPts val="2500"/>
              <a:buChar char="●"/>
            </a:pPr>
            <a:r>
              <a:rPr lang="en" b="1">
                <a:latin typeface="Economica"/>
                <a:ea typeface="Economica"/>
                <a:cs typeface="Economica"/>
                <a:sym typeface="Economica"/>
              </a:rPr>
              <a:t>Secure Profiles:</a:t>
            </a:r>
            <a:r>
              <a:rPr lang="en">
                <a:latin typeface="Economica"/>
                <a:ea typeface="Economica"/>
                <a:cs typeface="Economica"/>
                <a:sym typeface="Economica"/>
              </a:rPr>
              <a:t> Robust authentication for personalized accounts and data privacy.</a:t>
            </a:r>
            <a:endParaRPr>
              <a:latin typeface="Economica"/>
              <a:ea typeface="Economica"/>
              <a:cs typeface="Economica"/>
              <a:sym typeface="Economica"/>
            </a:endParaRPr>
          </a:p>
          <a:p>
            <a:pPr marL="457200" lvl="0" indent="-387350" algn="l" rtl="0">
              <a:spcBef>
                <a:spcPts val="0"/>
              </a:spcBef>
              <a:spcAft>
                <a:spcPts val="0"/>
              </a:spcAft>
              <a:buSzPts val="2500"/>
              <a:buChar char="●"/>
            </a:pPr>
            <a:r>
              <a:rPr lang="en" b="1">
                <a:latin typeface="Economica"/>
                <a:ea typeface="Economica"/>
                <a:cs typeface="Economica"/>
                <a:sym typeface="Economica"/>
              </a:rPr>
              <a:t>Customizable Plans:</a:t>
            </a:r>
            <a:r>
              <a:rPr lang="en">
                <a:latin typeface="Economica"/>
                <a:ea typeface="Economica"/>
                <a:cs typeface="Economica"/>
                <a:sym typeface="Economica"/>
              </a:rPr>
              <a:t> Tailored profiles for dietary preferences, restrictions, and goals.</a:t>
            </a:r>
            <a:endParaRPr>
              <a:latin typeface="Economica"/>
              <a:ea typeface="Economica"/>
              <a:cs typeface="Economica"/>
              <a:sym typeface="Economica"/>
            </a:endParaRPr>
          </a:p>
          <a:p>
            <a:pPr marL="457200" lvl="0" indent="-387350" algn="l" rtl="0">
              <a:spcBef>
                <a:spcPts val="0"/>
              </a:spcBef>
              <a:spcAft>
                <a:spcPts val="0"/>
              </a:spcAft>
              <a:buSzPts val="2500"/>
              <a:buChar char="●"/>
            </a:pPr>
            <a:r>
              <a:rPr lang="en" b="1">
                <a:latin typeface="Economica"/>
                <a:ea typeface="Economica"/>
                <a:cs typeface="Economica"/>
                <a:sym typeface="Economica"/>
              </a:rPr>
              <a:t>Weekly Analytics:</a:t>
            </a:r>
            <a:r>
              <a:rPr lang="en">
                <a:latin typeface="Economica"/>
                <a:ea typeface="Economica"/>
                <a:cs typeface="Economica"/>
                <a:sym typeface="Economica"/>
              </a:rPr>
              <a:t> Comprehensive weekly reports for diet pattern analysis and progress tracking.</a:t>
            </a:r>
            <a:endParaRPr sz="2500">
              <a:latin typeface="Economica"/>
              <a:ea typeface="Economica"/>
              <a:cs typeface="Economica"/>
              <a:sym typeface="Economica"/>
            </a:endParaRPr>
          </a:p>
          <a:p>
            <a:pPr marL="0" lvl="0" indent="0" algn="l" rtl="0">
              <a:lnSpc>
                <a:spcPct val="115000"/>
              </a:lnSpc>
              <a:spcBef>
                <a:spcPts val="1200"/>
              </a:spcBef>
              <a:spcAft>
                <a:spcPts val="0"/>
              </a:spcAft>
              <a:buSzPts val="18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Technologies - Frontend</a:t>
            </a:r>
            <a:endParaRPr/>
          </a:p>
        </p:txBody>
      </p:sp>
      <p:pic>
        <p:nvPicPr>
          <p:cNvPr id="232" name="Google Shape;232;p38"/>
          <p:cNvPicPr preferRelativeResize="0"/>
          <p:nvPr/>
        </p:nvPicPr>
        <p:blipFill rotWithShape="1">
          <a:blip r:embed="rId3">
            <a:alphaModFix/>
          </a:blip>
          <a:srcRect/>
          <a:stretch/>
        </p:blipFill>
        <p:spPr>
          <a:xfrm>
            <a:off x="424500" y="1485625"/>
            <a:ext cx="1918275" cy="1538000"/>
          </a:xfrm>
          <a:prstGeom prst="rect">
            <a:avLst/>
          </a:prstGeom>
          <a:noFill/>
          <a:ln>
            <a:noFill/>
          </a:ln>
        </p:spPr>
      </p:pic>
      <p:pic>
        <p:nvPicPr>
          <p:cNvPr id="233" name="Google Shape;233;p38"/>
          <p:cNvPicPr preferRelativeResize="0"/>
          <p:nvPr/>
        </p:nvPicPr>
        <p:blipFill rotWithShape="1">
          <a:blip r:embed="rId4">
            <a:alphaModFix/>
          </a:blip>
          <a:srcRect/>
          <a:stretch/>
        </p:blipFill>
        <p:spPr>
          <a:xfrm>
            <a:off x="424500" y="3081800"/>
            <a:ext cx="1808850" cy="1808850"/>
          </a:xfrm>
          <a:prstGeom prst="rect">
            <a:avLst/>
          </a:prstGeom>
          <a:noFill/>
          <a:ln>
            <a:noFill/>
          </a:ln>
        </p:spPr>
      </p:pic>
      <p:sp>
        <p:nvSpPr>
          <p:cNvPr id="234" name="Google Shape;234;p38"/>
          <p:cNvSpPr txBox="1"/>
          <p:nvPr/>
        </p:nvSpPr>
        <p:spPr>
          <a:xfrm>
            <a:off x="3756100" y="1861125"/>
            <a:ext cx="4365300" cy="174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a:ea typeface="Open Sans"/>
                <a:cs typeface="Open Sans"/>
                <a:sym typeface="Open Sans"/>
              </a:rPr>
              <a:t>We will be using React native expo for developing UI for the mobile application and expo is wrapper around react native and it makes prototyping faster.</a:t>
            </a:r>
            <a:endParaRPr sz="18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Technologies - Backend</a:t>
            </a:r>
            <a:endParaRPr/>
          </a:p>
        </p:txBody>
      </p:sp>
      <p:sp>
        <p:nvSpPr>
          <p:cNvPr id="240" name="Google Shape;240;p39"/>
          <p:cNvSpPr txBox="1"/>
          <p:nvPr/>
        </p:nvSpPr>
        <p:spPr>
          <a:xfrm>
            <a:off x="4778700" y="2413825"/>
            <a:ext cx="4365300" cy="174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a:ea typeface="Open Sans"/>
                <a:cs typeface="Open Sans"/>
                <a:sym typeface="Open Sans"/>
              </a:rPr>
              <a:t>We will be using node js and fastapi for backend and mongodb as database and its nosql database and even firebase for Authentication and storing images using firebase cloud storage.</a:t>
            </a:r>
            <a:endParaRPr sz="1800" b="0" i="0" u="none" strike="noStrike" cap="none">
              <a:solidFill>
                <a:schemeClr val="dk1"/>
              </a:solidFill>
              <a:latin typeface="Open Sans"/>
              <a:ea typeface="Open Sans"/>
              <a:cs typeface="Open Sans"/>
              <a:sym typeface="Open Sans"/>
            </a:endParaRPr>
          </a:p>
        </p:txBody>
      </p:sp>
      <p:pic>
        <p:nvPicPr>
          <p:cNvPr id="241" name="Google Shape;241;p39"/>
          <p:cNvPicPr preferRelativeResize="0"/>
          <p:nvPr/>
        </p:nvPicPr>
        <p:blipFill rotWithShape="1">
          <a:blip r:embed="rId3">
            <a:alphaModFix/>
          </a:blip>
          <a:srcRect/>
          <a:stretch/>
        </p:blipFill>
        <p:spPr>
          <a:xfrm>
            <a:off x="401925" y="1391688"/>
            <a:ext cx="2065300" cy="1266601"/>
          </a:xfrm>
          <a:prstGeom prst="rect">
            <a:avLst/>
          </a:prstGeom>
          <a:noFill/>
          <a:ln>
            <a:noFill/>
          </a:ln>
        </p:spPr>
      </p:pic>
      <p:pic>
        <p:nvPicPr>
          <p:cNvPr id="242" name="Google Shape;242;p39"/>
          <p:cNvPicPr preferRelativeResize="0"/>
          <p:nvPr/>
        </p:nvPicPr>
        <p:blipFill rotWithShape="1">
          <a:blip r:embed="rId4">
            <a:alphaModFix/>
          </a:blip>
          <a:srcRect/>
          <a:stretch/>
        </p:blipFill>
        <p:spPr>
          <a:xfrm>
            <a:off x="555525" y="2902750"/>
            <a:ext cx="1501650" cy="1486152"/>
          </a:xfrm>
          <a:prstGeom prst="rect">
            <a:avLst/>
          </a:prstGeom>
          <a:noFill/>
          <a:ln>
            <a:noFill/>
          </a:ln>
        </p:spPr>
      </p:pic>
      <p:pic>
        <p:nvPicPr>
          <p:cNvPr id="243" name="Google Shape;243;p39"/>
          <p:cNvPicPr preferRelativeResize="0"/>
          <p:nvPr/>
        </p:nvPicPr>
        <p:blipFill rotWithShape="1">
          <a:blip r:embed="rId5">
            <a:alphaModFix/>
          </a:blip>
          <a:srcRect/>
          <a:stretch/>
        </p:blipFill>
        <p:spPr>
          <a:xfrm>
            <a:off x="2808188" y="2895625"/>
            <a:ext cx="1326123" cy="1500390"/>
          </a:xfrm>
          <a:prstGeom prst="rect">
            <a:avLst/>
          </a:prstGeom>
          <a:noFill/>
          <a:ln>
            <a:noFill/>
          </a:ln>
        </p:spPr>
      </p:pic>
      <p:pic>
        <p:nvPicPr>
          <p:cNvPr id="244" name="Google Shape;244;p39"/>
          <p:cNvPicPr preferRelativeResize="0"/>
          <p:nvPr/>
        </p:nvPicPr>
        <p:blipFill rotWithShape="1">
          <a:blip r:embed="rId6">
            <a:alphaModFix/>
          </a:blip>
          <a:srcRect/>
          <a:stretch/>
        </p:blipFill>
        <p:spPr>
          <a:xfrm>
            <a:off x="2597050" y="1147225"/>
            <a:ext cx="1748398" cy="17483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Technologies - Machine Learning</a:t>
            </a:r>
            <a:endParaRPr/>
          </a:p>
        </p:txBody>
      </p:sp>
      <p:sp>
        <p:nvSpPr>
          <p:cNvPr id="250" name="Google Shape;250;p40"/>
          <p:cNvSpPr txBox="1"/>
          <p:nvPr/>
        </p:nvSpPr>
        <p:spPr>
          <a:xfrm>
            <a:off x="3887600" y="1697550"/>
            <a:ext cx="4365300" cy="174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a:ea typeface="Open Sans"/>
                <a:cs typeface="Open Sans"/>
                <a:sym typeface="Open Sans"/>
              </a:rPr>
              <a:t>We will be using tensorflow to perform machine learning tasking and tensorflow is deep learning framework and it will be used for implementing CNN algorithm.</a:t>
            </a:r>
            <a:endParaRPr sz="1800" b="0" i="0" u="none" strike="noStrike" cap="none">
              <a:solidFill>
                <a:schemeClr val="dk1"/>
              </a:solidFill>
              <a:latin typeface="Open Sans"/>
              <a:ea typeface="Open Sans"/>
              <a:cs typeface="Open Sans"/>
              <a:sym typeface="Open Sans"/>
            </a:endParaRPr>
          </a:p>
        </p:txBody>
      </p:sp>
      <p:pic>
        <p:nvPicPr>
          <p:cNvPr id="251" name="Google Shape;251;p40"/>
          <p:cNvPicPr preferRelativeResize="0"/>
          <p:nvPr/>
        </p:nvPicPr>
        <p:blipFill rotWithShape="1">
          <a:blip r:embed="rId3">
            <a:alphaModFix/>
          </a:blip>
          <a:srcRect/>
          <a:stretch/>
        </p:blipFill>
        <p:spPr>
          <a:xfrm>
            <a:off x="466776" y="1302925"/>
            <a:ext cx="1501652" cy="16101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TECH STACK</a:t>
            </a:r>
            <a:endParaRPr/>
          </a:p>
        </p:txBody>
      </p:sp>
      <p:pic>
        <p:nvPicPr>
          <p:cNvPr id="257" name="Google Shape;257;p41"/>
          <p:cNvPicPr preferRelativeResize="0"/>
          <p:nvPr/>
        </p:nvPicPr>
        <p:blipFill rotWithShape="1">
          <a:blip r:embed="rId3">
            <a:alphaModFix/>
          </a:blip>
          <a:srcRect/>
          <a:stretch/>
        </p:blipFill>
        <p:spPr>
          <a:xfrm>
            <a:off x="394850" y="1402062"/>
            <a:ext cx="2153477" cy="1079449"/>
          </a:xfrm>
          <a:prstGeom prst="rect">
            <a:avLst/>
          </a:prstGeom>
          <a:noFill/>
          <a:ln>
            <a:noFill/>
          </a:ln>
        </p:spPr>
      </p:pic>
      <p:sp>
        <p:nvSpPr>
          <p:cNvPr id="258" name="Google Shape;258;p41"/>
          <p:cNvSpPr txBox="1"/>
          <p:nvPr/>
        </p:nvSpPr>
        <p:spPr>
          <a:xfrm>
            <a:off x="4353925" y="1206925"/>
            <a:ext cx="36543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a:ea typeface="Open Sans"/>
                <a:cs typeface="Open Sans"/>
                <a:sym typeface="Open Sans"/>
              </a:rPr>
              <a:t>Figma is used for designing of the application and sharing the application ideas on how it should look like.</a:t>
            </a:r>
            <a:endParaRPr sz="18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Machine Learning Algorithm</a:t>
            </a:r>
            <a:endParaRPr/>
          </a:p>
        </p:txBody>
      </p:sp>
      <p:sp>
        <p:nvSpPr>
          <p:cNvPr id="264" name="Google Shape;264;p42"/>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CNN Architecture Algorithm .</a:t>
            </a:r>
            <a:endParaRPr/>
          </a:p>
          <a:p>
            <a:pPr marL="457200" lvl="0" indent="-342900" algn="l" rtl="0">
              <a:lnSpc>
                <a:spcPct val="115000"/>
              </a:lnSpc>
              <a:spcBef>
                <a:spcPts val="0"/>
              </a:spcBef>
              <a:spcAft>
                <a:spcPts val="0"/>
              </a:spcAft>
              <a:buSzPts val="1800"/>
              <a:buChar char="●"/>
            </a:pPr>
            <a:r>
              <a:rPr lang="en"/>
              <a:t>In CNN Algorithm. we use DenseNet121.</a:t>
            </a:r>
            <a:endParaRPr/>
          </a:p>
          <a:p>
            <a:pPr marL="457200" lvl="0" indent="-342900" algn="l" rtl="0">
              <a:lnSpc>
                <a:spcPct val="115000"/>
              </a:lnSpc>
              <a:spcBef>
                <a:spcPts val="0"/>
              </a:spcBef>
              <a:spcAft>
                <a:spcPts val="0"/>
              </a:spcAft>
              <a:buSzPts val="1800"/>
              <a:buChar char="●"/>
            </a:pPr>
            <a:r>
              <a:rPr lang="en"/>
              <a:t>The DenseNet model is trained using fruits and vegetables dataset. Due to its efficiency and high accuracy, DenseNet model effectively learns from the data and accurately identifies objects.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Conceptual Architecture Diagram</a:t>
            </a:r>
            <a:endParaRPr/>
          </a:p>
        </p:txBody>
      </p:sp>
      <p:pic>
        <p:nvPicPr>
          <p:cNvPr id="270" name="Google Shape;270;p43"/>
          <p:cNvPicPr preferRelativeResize="0"/>
          <p:nvPr/>
        </p:nvPicPr>
        <p:blipFill rotWithShape="1">
          <a:blip r:embed="rId3">
            <a:alphaModFix/>
          </a:blip>
          <a:srcRect/>
          <a:stretch/>
        </p:blipFill>
        <p:spPr>
          <a:xfrm>
            <a:off x="311700" y="1147225"/>
            <a:ext cx="8520602" cy="37693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AGENDA</a:t>
            </a:r>
            <a:endParaRPr/>
          </a:p>
        </p:txBody>
      </p:sp>
      <p:sp>
        <p:nvSpPr>
          <p:cNvPr id="144" name="Google Shape;144;p26"/>
          <p:cNvSpPr txBox="1">
            <a:spLocks noGrp="1"/>
          </p:cNvSpPr>
          <p:nvPr>
            <p:ph type="body" idx="1"/>
          </p:nvPr>
        </p:nvSpPr>
        <p:spPr>
          <a:xfrm>
            <a:off x="311700" y="1032850"/>
            <a:ext cx="8520600" cy="3546300"/>
          </a:xfrm>
          <a:prstGeom prst="rect">
            <a:avLst/>
          </a:prstGeom>
          <a:noFill/>
          <a:ln>
            <a:noFill/>
          </a:ln>
        </p:spPr>
        <p:txBody>
          <a:bodyPr spcFirstLastPara="1" wrap="square" lIns="91425" tIns="91425" rIns="91425" bIns="91425" anchor="t" anchorCtr="0">
            <a:normAutofit lnSpcReduction="20000"/>
          </a:bodyPr>
          <a:lstStyle/>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Project Review</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Team members</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MVP</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Technologies</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Algorithms</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Diagrams</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Sprint 3 recap</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Product and Sprint 4 Backlog</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Sprint 2 and Sprint 3 summary and burndown chart</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Metrics</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Retrospective</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Project demo</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Github </a:t>
            </a:r>
            <a:endParaRPr sz="1600">
              <a:latin typeface="Economica"/>
              <a:ea typeface="Economica"/>
              <a:cs typeface="Economica"/>
              <a:sym typeface="Economica"/>
            </a:endParaRPr>
          </a:p>
          <a:p>
            <a:pPr marL="457200" lvl="0" indent="-330200" algn="l" rtl="0">
              <a:lnSpc>
                <a:spcPct val="115000"/>
              </a:lnSpc>
              <a:spcBef>
                <a:spcPts val="0"/>
              </a:spcBef>
              <a:spcAft>
                <a:spcPts val="0"/>
              </a:spcAft>
              <a:buSzPts val="1600"/>
              <a:buFont typeface="Economica"/>
              <a:buChar char="●"/>
            </a:pPr>
            <a:r>
              <a:rPr lang="en" sz="1600">
                <a:latin typeface="Economica"/>
                <a:ea typeface="Economica"/>
                <a:cs typeface="Economica"/>
                <a:sym typeface="Economica"/>
              </a:rPr>
              <a:t>App demo</a:t>
            </a:r>
            <a:endParaRPr sz="1600">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Class Diagram</a:t>
            </a:r>
            <a:endParaRPr/>
          </a:p>
        </p:txBody>
      </p:sp>
      <p:pic>
        <p:nvPicPr>
          <p:cNvPr id="276" name="Google Shape;276;p44"/>
          <p:cNvPicPr preferRelativeResize="0"/>
          <p:nvPr/>
        </p:nvPicPr>
        <p:blipFill rotWithShape="1">
          <a:blip r:embed="rId3">
            <a:alphaModFix/>
          </a:blip>
          <a:srcRect/>
          <a:stretch/>
        </p:blipFill>
        <p:spPr>
          <a:xfrm>
            <a:off x="2284225" y="1198125"/>
            <a:ext cx="4096567" cy="3691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Sequence Diagram</a:t>
            </a:r>
            <a:endParaRPr/>
          </a:p>
        </p:txBody>
      </p:sp>
      <p:pic>
        <p:nvPicPr>
          <p:cNvPr id="282" name="Google Shape;282;p45"/>
          <p:cNvPicPr preferRelativeResize="0"/>
          <p:nvPr/>
        </p:nvPicPr>
        <p:blipFill rotWithShape="1">
          <a:blip r:embed="rId3">
            <a:alphaModFix/>
          </a:blip>
          <a:srcRect/>
          <a:stretch/>
        </p:blipFill>
        <p:spPr>
          <a:xfrm>
            <a:off x="431725" y="1147225"/>
            <a:ext cx="8280550" cy="3691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Entity Relationship Diagram</a:t>
            </a:r>
            <a:endParaRPr/>
          </a:p>
        </p:txBody>
      </p:sp>
      <p:pic>
        <p:nvPicPr>
          <p:cNvPr id="288" name="Google Shape;288;p46"/>
          <p:cNvPicPr preferRelativeResize="0"/>
          <p:nvPr/>
        </p:nvPicPr>
        <p:blipFill rotWithShape="1">
          <a:blip r:embed="rId3">
            <a:alphaModFix/>
          </a:blip>
          <a:srcRect/>
          <a:stretch/>
        </p:blipFill>
        <p:spPr>
          <a:xfrm>
            <a:off x="1844350" y="1147225"/>
            <a:ext cx="4920253" cy="369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State diagram</a:t>
            </a:r>
            <a:endParaRPr/>
          </a:p>
        </p:txBody>
      </p:sp>
      <p:pic>
        <p:nvPicPr>
          <p:cNvPr id="294" name="Google Shape;294;p47"/>
          <p:cNvPicPr preferRelativeResize="0"/>
          <p:nvPr/>
        </p:nvPicPr>
        <p:blipFill rotWithShape="1">
          <a:blip r:embed="rId3">
            <a:alphaModFix/>
          </a:blip>
          <a:srcRect/>
          <a:stretch/>
        </p:blipFill>
        <p:spPr>
          <a:xfrm>
            <a:off x="1054750" y="1147225"/>
            <a:ext cx="7433769" cy="36914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8"/>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Context Diagram</a:t>
            </a:r>
            <a:endParaRPr/>
          </a:p>
        </p:txBody>
      </p:sp>
      <p:pic>
        <p:nvPicPr>
          <p:cNvPr id="300" name="Google Shape;300;p48"/>
          <p:cNvPicPr preferRelativeResize="0"/>
          <p:nvPr/>
        </p:nvPicPr>
        <p:blipFill rotWithShape="1">
          <a:blip r:embed="rId3">
            <a:alphaModFix/>
          </a:blip>
          <a:srcRect/>
          <a:stretch/>
        </p:blipFill>
        <p:spPr>
          <a:xfrm>
            <a:off x="152400" y="1231950"/>
            <a:ext cx="8839204" cy="34226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9"/>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Sprint 3 Recap</a:t>
            </a:r>
            <a:endParaRPr/>
          </a:p>
        </p:txBody>
      </p:sp>
      <p:sp>
        <p:nvSpPr>
          <p:cNvPr id="306" name="Google Shape;306;p49"/>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Image recognition and identify the image.</a:t>
            </a:r>
            <a:endParaRPr/>
          </a:p>
          <a:p>
            <a:pPr marL="457200" lvl="0" indent="-342900" algn="l" rtl="0">
              <a:lnSpc>
                <a:spcPct val="115000"/>
              </a:lnSpc>
              <a:spcBef>
                <a:spcPts val="0"/>
              </a:spcBef>
              <a:spcAft>
                <a:spcPts val="0"/>
              </a:spcAft>
              <a:buSzPts val="1800"/>
              <a:buChar char="●"/>
            </a:pPr>
            <a:r>
              <a:rPr lang="en"/>
              <a:t>Integration with the API for getting nutritional data</a:t>
            </a:r>
            <a:endParaRPr/>
          </a:p>
          <a:p>
            <a:pPr marL="457200" lvl="0" indent="-342900" algn="l" rtl="0">
              <a:lnSpc>
                <a:spcPct val="115000"/>
              </a:lnSpc>
              <a:spcBef>
                <a:spcPts val="0"/>
              </a:spcBef>
              <a:spcAft>
                <a:spcPts val="0"/>
              </a:spcAft>
              <a:buSzPts val="1800"/>
              <a:buChar char="●"/>
            </a:pPr>
            <a:r>
              <a:rPr lang="en"/>
              <a:t>Saving the data in favorites screen</a:t>
            </a:r>
            <a:endParaRPr/>
          </a:p>
          <a:p>
            <a:pPr marL="457200" lvl="0" indent="-342900" algn="l" rtl="0">
              <a:lnSpc>
                <a:spcPct val="115000"/>
              </a:lnSpc>
              <a:spcBef>
                <a:spcPts val="0"/>
              </a:spcBef>
              <a:spcAft>
                <a:spcPts val="0"/>
              </a:spcAft>
              <a:buSzPts val="1800"/>
              <a:buChar char="●"/>
            </a:pPr>
            <a:r>
              <a:rPr lang="en"/>
              <a:t>Database created and stored</a:t>
            </a:r>
            <a:endParaRPr/>
          </a:p>
          <a:p>
            <a:pPr marL="457200" lvl="0" indent="-342900" algn="l" rtl="0">
              <a:lnSpc>
                <a:spcPct val="115000"/>
              </a:lnSpc>
              <a:spcBef>
                <a:spcPts val="0"/>
              </a:spcBef>
              <a:spcAft>
                <a:spcPts val="0"/>
              </a:spcAft>
              <a:buSzPts val="1800"/>
              <a:buChar char="●"/>
            </a:pPr>
            <a:r>
              <a:rPr lang="en"/>
              <a:t>23 Points</a:t>
            </a:r>
            <a:endParaRPr/>
          </a:p>
          <a:p>
            <a:pPr marL="457200" lvl="0" indent="-342900" algn="l" rtl="0">
              <a:lnSpc>
                <a:spcPct val="115000"/>
              </a:lnSpc>
              <a:spcBef>
                <a:spcPts val="0"/>
              </a:spcBef>
              <a:spcAft>
                <a:spcPts val="0"/>
              </a:spcAft>
              <a:buSzPts val="1800"/>
              <a:buChar char="●"/>
            </a:pPr>
            <a:r>
              <a:rPr lang="en"/>
              <a:t>100% completed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aphicFrame>
        <p:nvGraphicFramePr>
          <p:cNvPr id="311" name="Google Shape;311;p50"/>
          <p:cNvGraphicFramePr/>
          <p:nvPr/>
        </p:nvGraphicFramePr>
        <p:xfrm>
          <a:off x="147800" y="412825"/>
          <a:ext cx="8797775" cy="4368975"/>
        </p:xfrm>
        <a:graphic>
          <a:graphicData uri="http://schemas.openxmlformats.org/drawingml/2006/table">
            <a:tbl>
              <a:tblPr>
                <a:noFill/>
                <a:tableStyleId>{04A1906B-8124-4478-902F-AFA2BCAE4AD1}</a:tableStyleId>
              </a:tblPr>
              <a:tblGrid>
                <a:gridCol w="1103150">
                  <a:extLst>
                    <a:ext uri="{9D8B030D-6E8A-4147-A177-3AD203B41FA5}">
                      <a16:colId xmlns:a16="http://schemas.microsoft.com/office/drawing/2014/main" val="20000"/>
                    </a:ext>
                  </a:extLst>
                </a:gridCol>
                <a:gridCol w="1921850">
                  <a:extLst>
                    <a:ext uri="{9D8B030D-6E8A-4147-A177-3AD203B41FA5}">
                      <a16:colId xmlns:a16="http://schemas.microsoft.com/office/drawing/2014/main" val="20001"/>
                    </a:ext>
                  </a:extLst>
                </a:gridCol>
                <a:gridCol w="4972475">
                  <a:extLst>
                    <a:ext uri="{9D8B030D-6E8A-4147-A177-3AD203B41FA5}">
                      <a16:colId xmlns:a16="http://schemas.microsoft.com/office/drawing/2014/main" val="20002"/>
                    </a:ext>
                  </a:extLst>
                </a:gridCol>
                <a:gridCol w="800300">
                  <a:extLst>
                    <a:ext uri="{9D8B030D-6E8A-4147-A177-3AD203B41FA5}">
                      <a16:colId xmlns:a16="http://schemas.microsoft.com/office/drawing/2014/main" val="20003"/>
                    </a:ext>
                  </a:extLst>
                </a:gridCol>
              </a:tblGrid>
              <a:tr h="336075">
                <a:tc>
                  <a:txBody>
                    <a:bodyPr/>
                    <a:lstStyle/>
                    <a:p>
                      <a:pPr marL="0" lvl="0" indent="0" algn="ctr" rtl="0">
                        <a:spcBef>
                          <a:spcPts val="0"/>
                        </a:spcBef>
                        <a:spcAft>
                          <a:spcPts val="0"/>
                        </a:spcAft>
                        <a:buNone/>
                      </a:pPr>
                      <a:r>
                        <a:rPr lang="en" sz="1000" b="1">
                          <a:solidFill>
                            <a:srgbClr val="FFFFFF"/>
                          </a:solidFill>
                        </a:rPr>
                        <a:t>S.no</a:t>
                      </a:r>
                      <a:endParaRPr sz="1000" b="1">
                        <a:solidFill>
                          <a:srgbClr val="FFFFFF"/>
                        </a:solidFil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gradFill>
                      <a:gsLst>
                        <a:gs pos="0">
                          <a:srgbClr val="073763"/>
                        </a:gs>
                        <a:gs pos="100000">
                          <a:srgbClr val="4B595F"/>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rgbClr val="FFFFFF"/>
                          </a:solidFill>
                        </a:rPr>
                        <a:t>Feature</a:t>
                      </a:r>
                      <a:endParaRPr sz="1000" b="1">
                        <a:solidFill>
                          <a:srgbClr val="FFFFFF"/>
                        </a:solidFil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gradFill>
                      <a:gsLst>
                        <a:gs pos="0">
                          <a:srgbClr val="073763"/>
                        </a:gs>
                        <a:gs pos="100000">
                          <a:srgbClr val="4B595F"/>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rgbClr val="FFFFFF"/>
                          </a:solidFill>
                        </a:rPr>
                        <a:t>User Story</a:t>
                      </a:r>
                      <a:endParaRPr sz="1000" b="1">
                        <a:solidFill>
                          <a:srgbClr val="FFFFFF"/>
                        </a:solidFil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gradFill>
                      <a:gsLst>
                        <a:gs pos="0">
                          <a:srgbClr val="073763"/>
                        </a:gs>
                        <a:gs pos="100000">
                          <a:srgbClr val="4B595F"/>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rgbClr val="FFFFFF"/>
                          </a:solidFill>
                        </a:rPr>
                        <a:t>Points</a:t>
                      </a:r>
                      <a:endParaRPr sz="1000" b="1">
                        <a:solidFill>
                          <a:srgbClr val="FFFFFF"/>
                        </a:solidFil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gradFill>
                      <a:gsLst>
                        <a:gs pos="0">
                          <a:srgbClr val="073763"/>
                        </a:gs>
                        <a:gs pos="100000">
                          <a:srgbClr val="4B595F"/>
                        </a:gs>
                      </a:gsLst>
                      <a:path path="circle">
                        <a:fillToRect l="50000" t="50000" r="50000" b="50000"/>
                      </a:path>
                      <a:tileRect/>
                    </a:gradFill>
                  </a:tcPr>
                </a:tc>
                <a:extLst>
                  <a:ext uri="{0D108BD9-81ED-4DB2-BD59-A6C34878D82A}">
                    <a16:rowId xmlns:a16="http://schemas.microsoft.com/office/drawing/2014/main" val="10000"/>
                  </a:ext>
                </a:extLst>
              </a:tr>
              <a:tr h="336075">
                <a:tc>
                  <a:txBody>
                    <a:bodyPr/>
                    <a:lstStyle/>
                    <a:p>
                      <a:pPr marL="0" lvl="0" indent="0" algn="l" rtl="0">
                        <a:spcBef>
                          <a:spcPts val="0"/>
                        </a:spcBef>
                        <a:spcAft>
                          <a:spcPts val="0"/>
                        </a:spcAft>
                        <a:buNone/>
                      </a:pPr>
                      <a:r>
                        <a:rPr lang="en" sz="1000" b="1"/>
                        <a:t>1</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Image capture </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As a user, I want to capture images of fruits </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5</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1"/>
                  </a:ext>
                </a:extLst>
              </a:tr>
              <a:tr h="336075">
                <a:tc>
                  <a:txBody>
                    <a:bodyPr/>
                    <a:lstStyle/>
                    <a:p>
                      <a:pPr marL="0" lvl="0" indent="0" algn="l" rtl="0">
                        <a:spcBef>
                          <a:spcPts val="0"/>
                        </a:spcBef>
                        <a:spcAft>
                          <a:spcPts val="0"/>
                        </a:spcAft>
                        <a:buNone/>
                      </a:pPr>
                      <a:r>
                        <a:rPr lang="en" sz="1000" b="1"/>
                        <a:t>2</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User Profile</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As a user, I want to view a profile screen</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3</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2"/>
                  </a:ext>
                </a:extLst>
              </a:tr>
              <a:tr h="336075">
                <a:tc>
                  <a:txBody>
                    <a:bodyPr/>
                    <a:lstStyle/>
                    <a:p>
                      <a:pPr marL="0" lvl="0" indent="0" algn="l" rtl="0">
                        <a:spcBef>
                          <a:spcPts val="0"/>
                        </a:spcBef>
                        <a:spcAft>
                          <a:spcPts val="0"/>
                        </a:spcAft>
                        <a:buNone/>
                      </a:pPr>
                      <a:r>
                        <a:rPr lang="en" sz="1000" b="1"/>
                        <a:t>3</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Favorites</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As a user, I want to have a favorite screen to save my preferred fruits</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5</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3"/>
                  </a:ext>
                </a:extLst>
              </a:tr>
              <a:tr h="336075">
                <a:tc>
                  <a:txBody>
                    <a:bodyPr/>
                    <a:lstStyle/>
                    <a:p>
                      <a:pPr marL="0" lvl="0" indent="0" algn="l" rtl="0">
                        <a:spcBef>
                          <a:spcPts val="0"/>
                        </a:spcBef>
                        <a:spcAft>
                          <a:spcPts val="0"/>
                        </a:spcAft>
                        <a:buNone/>
                      </a:pPr>
                      <a:r>
                        <a:rPr lang="en" sz="1000" b="1"/>
                        <a:t>4</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Fruit Recognition</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As a user, I want the app to recognize fruits from the images I capture using ML</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13</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4"/>
                  </a:ext>
                </a:extLst>
              </a:tr>
              <a:tr h="336075">
                <a:tc>
                  <a:txBody>
                    <a:bodyPr/>
                    <a:lstStyle/>
                    <a:p>
                      <a:pPr marL="0" lvl="0" indent="0" algn="l" rtl="0">
                        <a:spcBef>
                          <a:spcPts val="0"/>
                        </a:spcBef>
                        <a:spcAft>
                          <a:spcPts val="0"/>
                        </a:spcAft>
                        <a:buNone/>
                      </a:pPr>
                      <a:r>
                        <a:rPr lang="en" sz="1000" b="1"/>
                        <a:t>5</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Nutritional Info</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As a user, I want to view nutritional information for the recognized fruits</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3</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5"/>
                  </a:ext>
                </a:extLst>
              </a:tr>
              <a:tr h="336075">
                <a:tc>
                  <a:txBody>
                    <a:bodyPr/>
                    <a:lstStyle/>
                    <a:p>
                      <a:pPr marL="0" lvl="0" indent="0" algn="l" rtl="0">
                        <a:spcBef>
                          <a:spcPts val="0"/>
                        </a:spcBef>
                        <a:spcAft>
                          <a:spcPts val="0"/>
                        </a:spcAft>
                        <a:buNone/>
                      </a:pPr>
                      <a:r>
                        <a:rPr lang="en" sz="1000" b="1"/>
                        <a:t>6</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Intake Logging</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As a user, i want to log my daily fruit intake</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2</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6"/>
                  </a:ext>
                </a:extLst>
              </a:tr>
              <a:tr h="336075">
                <a:tc>
                  <a:txBody>
                    <a:bodyPr/>
                    <a:lstStyle/>
                    <a:p>
                      <a:pPr marL="0" lvl="0" indent="0" algn="l" rtl="0">
                        <a:spcBef>
                          <a:spcPts val="0"/>
                        </a:spcBef>
                        <a:spcAft>
                          <a:spcPts val="0"/>
                        </a:spcAft>
                        <a:buNone/>
                      </a:pPr>
                      <a:r>
                        <a:rPr lang="en" sz="1000" b="1"/>
                        <a:t>7</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Database Storage</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As a user, I want the logged fruit intake to be stored in a database</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5</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7"/>
                  </a:ext>
                </a:extLst>
              </a:tr>
              <a:tr h="336075">
                <a:tc>
                  <a:txBody>
                    <a:bodyPr/>
                    <a:lstStyle/>
                    <a:p>
                      <a:pPr marL="0" lvl="0" indent="0" algn="l" rtl="0">
                        <a:spcBef>
                          <a:spcPts val="0"/>
                        </a:spcBef>
                        <a:spcAft>
                          <a:spcPts val="0"/>
                        </a:spcAft>
                        <a:buNone/>
                      </a:pPr>
                      <a:r>
                        <a:rPr lang="en" sz="1000" b="1"/>
                        <a:t>8</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Fruit Reviews</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As a user, I want to rate and review the fruits I consume</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8</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8"/>
                  </a:ext>
                </a:extLst>
              </a:tr>
              <a:tr h="336075">
                <a:tc>
                  <a:txBody>
                    <a:bodyPr/>
                    <a:lstStyle/>
                    <a:p>
                      <a:pPr marL="0" lvl="0" indent="0" algn="l" rtl="0">
                        <a:spcBef>
                          <a:spcPts val="0"/>
                        </a:spcBef>
                        <a:spcAft>
                          <a:spcPts val="0"/>
                        </a:spcAft>
                        <a:buNone/>
                      </a:pPr>
                      <a:r>
                        <a:rPr lang="en" sz="1000" b="1"/>
                        <a:t>9</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Multilingual Support</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As a user, I want  the app to provide multilingual support </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3</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9"/>
                  </a:ext>
                </a:extLst>
              </a:tr>
              <a:tr h="336075">
                <a:tc>
                  <a:txBody>
                    <a:bodyPr/>
                    <a:lstStyle/>
                    <a:p>
                      <a:pPr marL="0" lvl="0" indent="0" algn="l" rtl="0">
                        <a:spcBef>
                          <a:spcPts val="0"/>
                        </a:spcBef>
                        <a:spcAft>
                          <a:spcPts val="0"/>
                        </a:spcAft>
                        <a:buNone/>
                      </a:pPr>
                      <a:r>
                        <a:rPr lang="en" sz="1000" b="1"/>
                        <a:t>10</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Recipe Sharing</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As a user, I want to contribute my own fruit based recipes to the app</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8</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10"/>
                  </a:ext>
                </a:extLst>
              </a:tr>
              <a:tr h="336075">
                <a:tc>
                  <a:txBody>
                    <a:bodyPr/>
                    <a:lstStyle/>
                    <a:p>
                      <a:pPr marL="0" lvl="0" indent="0" algn="l" rtl="0">
                        <a:spcBef>
                          <a:spcPts val="0"/>
                        </a:spcBef>
                        <a:spcAft>
                          <a:spcPts val="0"/>
                        </a:spcAft>
                        <a:buNone/>
                      </a:pPr>
                      <a:r>
                        <a:rPr lang="en" sz="1000" b="1"/>
                        <a:t>11</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Challenges</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As a user, I want to participate in fruit consumption challenges</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13</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11"/>
                  </a:ext>
                </a:extLst>
              </a:tr>
              <a:tr h="336075">
                <a:tc>
                  <a:txBody>
                    <a:bodyPr/>
                    <a:lstStyle/>
                    <a:p>
                      <a:pPr marL="0" lvl="0" indent="0" algn="l" rtl="0">
                        <a:spcBef>
                          <a:spcPts val="0"/>
                        </a:spcBef>
                        <a:spcAft>
                          <a:spcPts val="0"/>
                        </a:spcAft>
                        <a:buNone/>
                      </a:pPr>
                      <a:r>
                        <a:rPr lang="en" sz="1000" b="1"/>
                        <a:t>12</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Intake Reminders</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As a user, I want to receive reminders to log my fruit intake</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l" rtl="0">
                        <a:spcBef>
                          <a:spcPts val="0"/>
                        </a:spcBef>
                        <a:spcAft>
                          <a:spcPts val="0"/>
                        </a:spcAft>
                        <a:buNone/>
                      </a:pPr>
                      <a:r>
                        <a:rPr lang="en" sz="1000" b="1"/>
                        <a:t>2</a:t>
                      </a:r>
                      <a:endParaRPr sz="1000" b="1"/>
                    </a:p>
                  </a:txBody>
                  <a:tcPr marL="91425" marR="91425" marT="91425" marB="91425">
                    <a:lnL w="9525" cap="flat" cmpd="sng">
                      <a:solidFill>
                        <a:srgbClr val="4C1130"/>
                      </a:solidFill>
                      <a:prstDash val="solid"/>
                      <a:round/>
                      <a:headEnd type="none" w="sm" len="sm"/>
                      <a:tailEnd type="none" w="sm" len="sm"/>
                    </a:lnL>
                    <a:lnR w="9525" cap="flat" cmpd="sng">
                      <a:solidFill>
                        <a:srgbClr val="4C1130"/>
                      </a:solidFill>
                      <a:prstDash val="solid"/>
                      <a:round/>
                      <a:headEnd type="none" w="sm" len="sm"/>
                      <a:tailEnd type="none" w="sm" len="sm"/>
                    </a:lnR>
                    <a:lnT w="9525" cap="flat" cmpd="sng">
                      <a:solidFill>
                        <a:srgbClr val="4C1130"/>
                      </a:solidFill>
                      <a:prstDash val="solid"/>
                      <a:round/>
                      <a:headEnd type="none" w="sm" len="sm"/>
                      <a:tailEnd type="none" w="sm" len="sm"/>
                    </a:lnT>
                    <a:lnB w="9525" cap="flat" cmpd="sng">
                      <a:solidFill>
                        <a:srgbClr val="4C113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12"/>
                  </a:ext>
                </a:extLst>
              </a:tr>
            </a:tbl>
          </a:graphicData>
        </a:graphic>
      </p:graphicFrame>
      <p:sp>
        <p:nvSpPr>
          <p:cNvPr id="312" name="Google Shape;312;p50"/>
          <p:cNvSpPr txBox="1"/>
          <p:nvPr/>
        </p:nvSpPr>
        <p:spPr>
          <a:xfrm>
            <a:off x="3226175" y="-38250"/>
            <a:ext cx="2345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Open Sans"/>
                <a:ea typeface="Open Sans"/>
                <a:cs typeface="Open Sans"/>
                <a:sym typeface="Open Sans"/>
              </a:rPr>
              <a:t>Product Backlog</a:t>
            </a:r>
            <a:endParaRPr sz="1800" b="1">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7"/>
        <p:cNvGrpSpPr/>
        <p:nvPr/>
      </p:nvGrpSpPr>
      <p:grpSpPr>
        <a:xfrm>
          <a:off x="0" y="0"/>
          <a:ext cx="0" cy="0"/>
          <a:chOff x="0" y="0"/>
          <a:chExt cx="0" cy="0"/>
        </a:xfrm>
      </p:grpSpPr>
      <p:sp>
        <p:nvSpPr>
          <p:cNvPr id="318" name="Google Shape;318;p51"/>
          <p:cNvSpPr txBox="1"/>
          <p:nvPr/>
        </p:nvSpPr>
        <p:spPr>
          <a:xfrm>
            <a:off x="276554" y="222143"/>
            <a:ext cx="81663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a:solidFill>
                  <a:srgbClr val="351C75"/>
                </a:solidFill>
              </a:rPr>
              <a:t>User Stories and Acceptance Criteria</a:t>
            </a:r>
            <a:endParaRPr sz="2400">
              <a:solidFill>
                <a:srgbClr val="351C75"/>
              </a:solidFill>
            </a:endParaRPr>
          </a:p>
        </p:txBody>
      </p:sp>
      <p:graphicFrame>
        <p:nvGraphicFramePr>
          <p:cNvPr id="319" name="Google Shape;319;p51"/>
          <p:cNvGraphicFramePr/>
          <p:nvPr/>
        </p:nvGraphicFramePr>
        <p:xfrm>
          <a:off x="111792" y="1015579"/>
          <a:ext cx="8750525" cy="2312525"/>
        </p:xfrm>
        <a:graphic>
          <a:graphicData uri="http://schemas.openxmlformats.org/drawingml/2006/table">
            <a:tbl>
              <a:tblPr bandRow="1">
                <a:noFill/>
                <a:tableStyleId>{A5994AFC-0FD3-431D-AB03-259D2F2B3A84}</a:tableStyleId>
              </a:tblPr>
              <a:tblGrid>
                <a:gridCol w="526250">
                  <a:extLst>
                    <a:ext uri="{9D8B030D-6E8A-4147-A177-3AD203B41FA5}">
                      <a16:colId xmlns:a16="http://schemas.microsoft.com/office/drawing/2014/main" val="20000"/>
                    </a:ext>
                  </a:extLst>
                </a:gridCol>
                <a:gridCol w="1438400">
                  <a:extLst>
                    <a:ext uri="{9D8B030D-6E8A-4147-A177-3AD203B41FA5}">
                      <a16:colId xmlns:a16="http://schemas.microsoft.com/office/drawing/2014/main" val="20001"/>
                    </a:ext>
                  </a:extLst>
                </a:gridCol>
                <a:gridCol w="3905250">
                  <a:extLst>
                    <a:ext uri="{9D8B030D-6E8A-4147-A177-3AD203B41FA5}">
                      <a16:colId xmlns:a16="http://schemas.microsoft.com/office/drawing/2014/main" val="20002"/>
                    </a:ext>
                  </a:extLst>
                </a:gridCol>
                <a:gridCol w="2880625">
                  <a:extLst>
                    <a:ext uri="{9D8B030D-6E8A-4147-A177-3AD203B41FA5}">
                      <a16:colId xmlns:a16="http://schemas.microsoft.com/office/drawing/2014/main" val="20003"/>
                    </a:ext>
                  </a:extLst>
                </a:gridCol>
              </a:tblGrid>
              <a:tr h="547525">
                <a:tc>
                  <a:txBody>
                    <a:bodyPr/>
                    <a:lstStyle/>
                    <a:p>
                      <a:pPr marL="0" marR="0" lvl="0" indent="0" algn="ctr" rtl="0">
                        <a:spcBef>
                          <a:spcPts val="0"/>
                        </a:spcBef>
                        <a:spcAft>
                          <a:spcPts val="0"/>
                        </a:spcAft>
                        <a:buNone/>
                      </a:pPr>
                      <a:r>
                        <a:rPr lang="en" i="1">
                          <a:solidFill>
                            <a:schemeClr val="lt1"/>
                          </a:solidFill>
                          <a:latin typeface="Calibri"/>
                          <a:ea typeface="Calibri"/>
                          <a:cs typeface="Calibri"/>
                          <a:sym typeface="Calibri"/>
                        </a:rPr>
                        <a:t>S.no</a:t>
                      </a:r>
                      <a:endParaRPr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i="1">
                          <a:solidFill>
                            <a:schemeClr val="lt1"/>
                          </a:solidFill>
                          <a:latin typeface="Calibri"/>
                          <a:ea typeface="Calibri"/>
                          <a:cs typeface="Calibri"/>
                          <a:sym typeface="Calibri"/>
                        </a:rPr>
                        <a:t>Feature</a:t>
                      </a:r>
                      <a:endParaRPr i="1">
                        <a:solidFill>
                          <a:schemeClr val="lt1"/>
                        </a:solidFill>
                        <a:latin typeface="Calibri"/>
                        <a:ea typeface="Calibri"/>
                        <a:cs typeface="Calibri"/>
                        <a:sym typeface="Calibri"/>
                      </a:endParaRPr>
                    </a:p>
                  </a:txBody>
                  <a:tcPr marL="7150" marR="7150" marT="7150" marB="34300"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i="1">
                          <a:solidFill>
                            <a:schemeClr val="lt1"/>
                          </a:solidFill>
                          <a:latin typeface="Calibri"/>
                          <a:ea typeface="Calibri"/>
                          <a:cs typeface="Calibri"/>
                          <a:sym typeface="Calibri"/>
                        </a:rPr>
                        <a:t>User Story</a:t>
                      </a:r>
                      <a:endParaRPr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i="1">
                          <a:solidFill>
                            <a:schemeClr val="lt1"/>
                          </a:solidFill>
                          <a:latin typeface="Calibri"/>
                          <a:ea typeface="Calibri"/>
                          <a:cs typeface="Calibri"/>
                          <a:sym typeface="Calibri"/>
                        </a:rPr>
                        <a:t>Points</a:t>
                      </a:r>
                      <a:endParaRPr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extLst>
                  <a:ext uri="{0D108BD9-81ED-4DB2-BD59-A6C34878D82A}">
                    <a16:rowId xmlns:a16="http://schemas.microsoft.com/office/drawing/2014/main" val="10000"/>
                  </a:ext>
                </a:extLst>
              </a:tr>
              <a:tr h="283750">
                <a:tc rowSpan="2">
                  <a:txBody>
                    <a:bodyPr/>
                    <a:lstStyle/>
                    <a:p>
                      <a:pPr marL="0" marR="0" lvl="0" indent="0" algn="ctr" rtl="0">
                        <a:spcBef>
                          <a:spcPts val="0"/>
                        </a:spcBef>
                        <a:spcAft>
                          <a:spcPts val="0"/>
                        </a:spcAft>
                        <a:buNone/>
                      </a:pPr>
                      <a:r>
                        <a:rPr lang="en" sz="1200" b="1" u="none" strike="noStrike" cap="none">
                          <a:solidFill>
                            <a:schemeClr val="dk1"/>
                          </a:solidFill>
                          <a:latin typeface="Calibri"/>
                          <a:ea typeface="Calibri"/>
                          <a:cs typeface="Calibri"/>
                          <a:sym typeface="Calibri"/>
                        </a:rPr>
                        <a:t>1</a:t>
                      </a:r>
                      <a:endParaRPr sz="1100" b="1"/>
                    </a:p>
                  </a:txBody>
                  <a:tcPr marL="7150" marR="7150" marT="715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lin ang="5400012" scaled="0"/>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provide an option to capture or select fruit images, and display the captured/selected image.</a:t>
                      </a:r>
                      <a:endParaRPr sz="12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Image Capture</a:t>
                      </a:r>
                      <a:endParaRPr sz="1200" b="1" u="none" strike="noStrike" cap="none">
                        <a:latin typeface="Calibri"/>
                        <a:ea typeface="Calibri"/>
                        <a:cs typeface="Calibri"/>
                        <a:sym typeface="Calibri"/>
                      </a:endParaRPr>
                    </a:p>
                  </a:txBody>
                  <a:tcPr marL="7150" marR="7150" marT="7150" marB="34300"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capture images of fruits.</a:t>
                      </a:r>
                      <a:endParaRPr sz="1200" b="1" u="none" strike="noStrike" cap="none"/>
                    </a:p>
                  </a:txBody>
                  <a:tcPr marL="7150" marR="7150" marT="7150" marB="34300" anchor="ctr">
                    <a:lnL w="12700" cap="flat" cmpd="sng">
                      <a:solidFill>
                        <a:schemeClr val="dk2"/>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5</a:t>
                      </a:r>
                      <a:endParaRPr sz="1200" b="1" u="none" strike="noStrike" cap="none">
                        <a:latin typeface="Calibri"/>
                        <a:ea typeface="Calibri"/>
                        <a:cs typeface="Calibri"/>
                        <a:sym typeface="Calibri"/>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2"/>
                  </a:ext>
                </a:extLst>
              </a:tr>
              <a:tr h="283750">
                <a:tc rowSpan="2">
                  <a:txBody>
                    <a:bodyPr/>
                    <a:lstStyle/>
                    <a:p>
                      <a:pPr marL="0" marR="0" lvl="0" indent="0" algn="ctr" rtl="0">
                        <a:spcBef>
                          <a:spcPts val="0"/>
                        </a:spcBef>
                        <a:spcAft>
                          <a:spcPts val="0"/>
                        </a:spcAft>
                        <a:buNone/>
                      </a:pPr>
                      <a:r>
                        <a:rPr lang="en" sz="1200" b="1" u="none" strike="noStrike" cap="none">
                          <a:solidFill>
                            <a:schemeClr val="dk1"/>
                          </a:solidFill>
                          <a:latin typeface="Calibri"/>
                          <a:ea typeface="Calibri"/>
                          <a:cs typeface="Calibri"/>
                          <a:sym typeface="Calibri"/>
                        </a:rPr>
                        <a:t>2</a:t>
                      </a:r>
                      <a:endParaRPr sz="1100" b="1"/>
                    </a:p>
                  </a:txBody>
                  <a:tcPr marL="7150" marR="7150" marT="715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lin ang="5400012" scaled="0"/>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have a dedicated profile screen where users can view and update their information.</a:t>
                      </a:r>
                      <a:endParaRPr sz="1200" b="1" u="none" strike="noStrike" cap="none">
                        <a:latin typeface="Calibri"/>
                        <a:ea typeface="Calibri"/>
                        <a:cs typeface="Calibri"/>
                        <a:sym typeface="Calibri"/>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User Profile</a:t>
                      </a:r>
                      <a:endParaRPr sz="1200" b="1" u="none" strike="noStrike" cap="none">
                        <a:latin typeface="Calibri"/>
                        <a:ea typeface="Calibri"/>
                        <a:cs typeface="Calibri"/>
                        <a:sym typeface="Calibri"/>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view a profile screen.</a:t>
                      </a:r>
                      <a:endParaRPr sz="1200" b="1" u="none" strike="noStrike" cap="none"/>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200" b="1">
                          <a:latin typeface="Arial"/>
                          <a:ea typeface="Arial"/>
                          <a:cs typeface="Arial"/>
                          <a:sym typeface="Arial"/>
                        </a:rPr>
                        <a:t>3</a:t>
                      </a:r>
                      <a:endParaRPr sz="1200" b="1" u="none" strike="noStrike" cap="none">
                        <a:latin typeface="Calibri"/>
                        <a:ea typeface="Calibri"/>
                        <a:cs typeface="Calibri"/>
                        <a:sym typeface="Calibri"/>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4"/>
                  </a:ext>
                </a:extLst>
              </a:tr>
              <a:tr h="283750">
                <a:tc rowSpan="2">
                  <a:txBody>
                    <a:bodyPr/>
                    <a:lstStyle/>
                    <a:p>
                      <a:pPr marL="0" marR="0" lvl="0" indent="0" algn="ctr" rtl="0">
                        <a:spcBef>
                          <a:spcPts val="0"/>
                        </a:spcBef>
                        <a:spcAft>
                          <a:spcPts val="0"/>
                        </a:spcAft>
                        <a:buNone/>
                      </a:pPr>
                      <a:r>
                        <a:rPr lang="en" sz="1200" b="1" u="none" strike="noStrike" cap="none">
                          <a:solidFill>
                            <a:schemeClr val="dk1"/>
                          </a:solidFill>
                          <a:latin typeface="Arial"/>
                          <a:ea typeface="Arial"/>
                          <a:cs typeface="Arial"/>
                          <a:sym typeface="Arial"/>
                        </a:rPr>
                        <a:t>3</a:t>
                      </a:r>
                      <a:endParaRPr sz="1100" b="1"/>
                    </a:p>
                  </a:txBody>
                  <a:tcPr marL="7150" marR="7150" marT="715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lin ang="5400012" scaled="0"/>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have a favorites screen for adding, removing, and persisting favorite fruits across sessions.</a:t>
                      </a:r>
                      <a:endParaRPr sz="1100" b="1"/>
                    </a:p>
                  </a:txBody>
                  <a:tcPr marL="7150" marR="7150" marT="7150" marB="343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Favorites</a:t>
                      </a:r>
                      <a:endParaRPr sz="1200" b="1" u="none" strike="noStrike" cap="none">
                        <a:latin typeface="Calibri"/>
                        <a:ea typeface="Calibri"/>
                        <a:cs typeface="Calibri"/>
                        <a:sym typeface="Calibri"/>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have a favorites screen to save my preferred fruits.</a:t>
                      </a:r>
                      <a:endParaRPr sz="1200" b="1" u="none" strike="noStrike" cap="none"/>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200" b="1">
                          <a:latin typeface="Arial"/>
                          <a:ea typeface="Arial"/>
                          <a:cs typeface="Arial"/>
                          <a:sym typeface="Arial"/>
                        </a:rPr>
                        <a:t>5</a:t>
                      </a:r>
                      <a:endParaRPr sz="1200" b="1" u="none" strike="noStrike" cap="none">
                        <a:latin typeface="Calibri"/>
                        <a:ea typeface="Calibri"/>
                        <a:cs typeface="Calibri"/>
                        <a:sym typeface="Calibri"/>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p52"/>
          <p:cNvSpPr txBox="1"/>
          <p:nvPr/>
        </p:nvSpPr>
        <p:spPr>
          <a:xfrm>
            <a:off x="488850" y="204600"/>
            <a:ext cx="8166300" cy="4386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Clr>
                <a:schemeClr val="dk1"/>
              </a:buClr>
              <a:buFont typeface="Arial"/>
              <a:buNone/>
            </a:pPr>
            <a:r>
              <a:rPr lang="en" sz="2400">
                <a:solidFill>
                  <a:srgbClr val="351C75"/>
                </a:solidFill>
              </a:rPr>
              <a:t>User Stories and Acceptance Criteria</a:t>
            </a:r>
            <a:endParaRPr sz="2400">
              <a:solidFill>
                <a:schemeClr val="dk1"/>
              </a:solidFill>
              <a:latin typeface="Economica"/>
              <a:ea typeface="Economica"/>
              <a:cs typeface="Economica"/>
              <a:sym typeface="Economica"/>
            </a:endParaRPr>
          </a:p>
        </p:txBody>
      </p:sp>
      <p:graphicFrame>
        <p:nvGraphicFramePr>
          <p:cNvPr id="326" name="Google Shape;326;p52"/>
          <p:cNvGraphicFramePr/>
          <p:nvPr/>
        </p:nvGraphicFramePr>
        <p:xfrm>
          <a:off x="94122" y="1015579"/>
          <a:ext cx="8779425" cy="2743865"/>
        </p:xfrm>
        <a:graphic>
          <a:graphicData uri="http://schemas.openxmlformats.org/drawingml/2006/table">
            <a:tbl>
              <a:tblPr bandRow="1">
                <a:noFill/>
                <a:tableStyleId>{A5994AFC-0FD3-431D-AB03-259D2F2B3A84}</a:tableStyleId>
              </a:tblPr>
              <a:tblGrid>
                <a:gridCol w="56480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3905250">
                  <a:extLst>
                    <a:ext uri="{9D8B030D-6E8A-4147-A177-3AD203B41FA5}">
                      <a16:colId xmlns:a16="http://schemas.microsoft.com/office/drawing/2014/main" val="20002"/>
                    </a:ext>
                  </a:extLst>
                </a:gridCol>
                <a:gridCol w="2880625">
                  <a:extLst>
                    <a:ext uri="{9D8B030D-6E8A-4147-A177-3AD203B41FA5}">
                      <a16:colId xmlns:a16="http://schemas.microsoft.com/office/drawing/2014/main" val="20003"/>
                    </a:ext>
                  </a:extLst>
                </a:gridCol>
              </a:tblGrid>
              <a:tr h="547525">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S.no</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Feature</a:t>
                      </a:r>
                      <a:endParaRPr i="1">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User Story</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Points</a:t>
                      </a:r>
                      <a:endParaRPr i="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extLst>
                  <a:ext uri="{0D108BD9-81ED-4DB2-BD59-A6C34878D82A}">
                    <a16:rowId xmlns:a16="http://schemas.microsoft.com/office/drawing/2014/main" val="10000"/>
                  </a:ext>
                </a:extLst>
              </a:tr>
              <a:tr h="283750">
                <a:tc rowSpan="2">
                  <a:txBody>
                    <a:bodyPr/>
                    <a:lstStyle/>
                    <a:p>
                      <a:pPr marL="0" marR="0" lvl="0" indent="0" algn="ctr" rtl="0">
                        <a:spcBef>
                          <a:spcPts val="0"/>
                        </a:spcBef>
                        <a:spcAft>
                          <a:spcPts val="0"/>
                        </a:spcAft>
                        <a:buNone/>
                      </a:pPr>
                      <a:r>
                        <a:rPr lang="en" sz="1200" b="1">
                          <a:latin typeface="Calibri"/>
                          <a:ea typeface="Calibri"/>
                          <a:cs typeface="Calibri"/>
                          <a:sym typeface="Calibri"/>
                        </a:rPr>
                        <a:t>4</a:t>
                      </a:r>
                      <a:endParaRPr sz="1100" b="1"/>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200" b="1">
                          <a:latin typeface="Calibri"/>
                          <a:ea typeface="Calibri"/>
                          <a:cs typeface="Calibri"/>
                          <a:sym typeface="Calibri"/>
                        </a:rPr>
                        <a:t>The app should implement ML or integrate with a fruit recognition API to accurately identify fruits from user images and provide feedback.</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200" b="1">
                          <a:latin typeface="Calibri"/>
                          <a:ea typeface="Calibri"/>
                          <a:cs typeface="Calibri"/>
                          <a:sym typeface="Calibri"/>
                        </a:rPr>
                        <a:t>Fruit Recognition</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200" b="1">
                          <a:latin typeface="Calibri"/>
                          <a:ea typeface="Calibri"/>
                          <a:cs typeface="Calibri"/>
                          <a:sym typeface="Calibri"/>
                        </a:rPr>
                        <a:t>As a user, I want the app to recognize fruits from the images I capture using ML.</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200" b="1">
                          <a:latin typeface="Calibri"/>
                          <a:ea typeface="Calibri"/>
                          <a:cs typeface="Calibri"/>
                          <a:sym typeface="Calibri"/>
                        </a:rPr>
                        <a:t>13</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2"/>
                  </a:ext>
                </a:extLst>
              </a:tr>
              <a:tr h="283750">
                <a:tc rowSpan="2">
                  <a:txBody>
                    <a:bodyPr/>
                    <a:lstStyle/>
                    <a:p>
                      <a:pPr marL="0" marR="0" lvl="0" indent="0" algn="ctr" rtl="0">
                        <a:spcBef>
                          <a:spcPts val="0"/>
                        </a:spcBef>
                        <a:spcAft>
                          <a:spcPts val="0"/>
                        </a:spcAft>
                        <a:buNone/>
                      </a:pPr>
                      <a:r>
                        <a:rPr lang="en" sz="1200" b="1">
                          <a:latin typeface="Calibri"/>
                          <a:ea typeface="Calibri"/>
                          <a:cs typeface="Calibri"/>
                          <a:sym typeface="Calibri"/>
                        </a:rPr>
                        <a:t>5</a:t>
                      </a:r>
                      <a:endParaRPr sz="1100" b="1"/>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200" b="1">
                          <a:latin typeface="Calibri"/>
                          <a:ea typeface="Calibri"/>
                          <a:cs typeface="Calibri"/>
                          <a:sym typeface="Calibri"/>
                        </a:rPr>
                        <a:t>The app should have access to a database or API to display nutritional information (e.g., calories, vitamins, minerals) for recognized fruits.</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200" b="1">
                          <a:latin typeface="Calibri"/>
                          <a:ea typeface="Calibri"/>
                          <a:cs typeface="Calibri"/>
                          <a:sym typeface="Calibri"/>
                        </a:rPr>
                        <a:t>Nutritional Info</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200" b="1">
                          <a:latin typeface="Calibri"/>
                          <a:ea typeface="Calibri"/>
                          <a:cs typeface="Calibri"/>
                          <a:sym typeface="Calibri"/>
                        </a:rPr>
                        <a:t>As a user, I want to view nutritional information for the recognized fruits.</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200" b="1">
                          <a:latin typeface="Calibri"/>
                          <a:ea typeface="Calibri"/>
                          <a:cs typeface="Calibri"/>
                          <a:sym typeface="Calibri"/>
                        </a:rPr>
                        <a:t>3</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4"/>
                  </a:ext>
                </a:extLst>
              </a:tr>
              <a:tr h="283750">
                <a:tc rowSpan="2">
                  <a:txBody>
                    <a:bodyPr/>
                    <a:lstStyle/>
                    <a:p>
                      <a:pPr marL="0" marR="0" lvl="0" indent="0" algn="ctr" rtl="0">
                        <a:spcBef>
                          <a:spcPts val="0"/>
                        </a:spcBef>
                        <a:spcAft>
                          <a:spcPts val="0"/>
                        </a:spcAft>
                        <a:buNone/>
                      </a:pPr>
                      <a:r>
                        <a:rPr lang="en" sz="1200" b="1">
                          <a:latin typeface="Arial"/>
                          <a:ea typeface="Arial"/>
                          <a:cs typeface="Arial"/>
                          <a:sym typeface="Arial"/>
                        </a:rPr>
                        <a:t>6</a:t>
                      </a:r>
                      <a:endParaRPr sz="1100" b="1"/>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200" b="1">
                          <a:latin typeface="Calibri"/>
                          <a:ea typeface="Calibri"/>
                          <a:cs typeface="Calibri"/>
                          <a:sym typeface="Calibri"/>
                        </a:rPr>
                        <a:t>The app should allow users to log their fruit intake, including quantity/serving size, and maintain a log or history.</a:t>
                      </a:r>
                      <a:endParaRPr sz="1200" b="1">
                        <a:latin typeface="Calibri"/>
                        <a:ea typeface="Calibri"/>
                        <a:cs typeface="Calibri"/>
                        <a:sym typeface="Calibri"/>
                      </a:endParaRPr>
                    </a:p>
                  </a:txBody>
                  <a:tcPr marL="7150" marR="7150" marT="7150" marB="3430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200" b="1">
                          <a:latin typeface="Calibri"/>
                          <a:ea typeface="Calibri"/>
                          <a:cs typeface="Calibri"/>
                          <a:sym typeface="Calibri"/>
                        </a:rPr>
                        <a:t>Intake Logging</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200" b="1">
                          <a:latin typeface="Calibri"/>
                          <a:ea typeface="Calibri"/>
                          <a:cs typeface="Calibri"/>
                          <a:sym typeface="Calibri"/>
                        </a:rPr>
                        <a:t>As a user, I want to log my daily fruit intake.</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200" b="1">
                          <a:latin typeface="Calibri"/>
                          <a:ea typeface="Calibri"/>
                          <a:cs typeface="Calibri"/>
                          <a:sym typeface="Calibri"/>
                        </a:rPr>
                        <a:t>2</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3"/>
          <p:cNvSpPr txBox="1"/>
          <p:nvPr/>
        </p:nvSpPr>
        <p:spPr>
          <a:xfrm>
            <a:off x="82900" y="249925"/>
            <a:ext cx="8346900" cy="4386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Clr>
                <a:schemeClr val="dk1"/>
              </a:buClr>
              <a:buFont typeface="Arial"/>
              <a:buNone/>
            </a:pPr>
            <a:r>
              <a:rPr lang="en" sz="2400">
                <a:solidFill>
                  <a:srgbClr val="351C75"/>
                </a:solidFill>
              </a:rPr>
              <a:t>User Stories and Acceptance Criteria</a:t>
            </a:r>
            <a:endParaRPr sz="2400">
              <a:solidFill>
                <a:schemeClr val="dk1"/>
              </a:solidFill>
              <a:latin typeface="Economica"/>
              <a:ea typeface="Economica"/>
              <a:cs typeface="Economica"/>
              <a:sym typeface="Economica"/>
            </a:endParaRPr>
          </a:p>
        </p:txBody>
      </p:sp>
      <p:graphicFrame>
        <p:nvGraphicFramePr>
          <p:cNvPr id="333" name="Google Shape;333;p53"/>
          <p:cNvGraphicFramePr/>
          <p:nvPr/>
        </p:nvGraphicFramePr>
        <p:xfrm>
          <a:off x="82892" y="1015579"/>
          <a:ext cx="8779425" cy="2437525"/>
        </p:xfrm>
        <a:graphic>
          <a:graphicData uri="http://schemas.openxmlformats.org/drawingml/2006/table">
            <a:tbl>
              <a:tblPr bandRow="1">
                <a:noFill/>
                <a:tableStyleId>{A5994AFC-0FD3-431D-AB03-259D2F2B3A84}</a:tableStyleId>
              </a:tblPr>
              <a:tblGrid>
                <a:gridCol w="56480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3905250">
                  <a:extLst>
                    <a:ext uri="{9D8B030D-6E8A-4147-A177-3AD203B41FA5}">
                      <a16:colId xmlns:a16="http://schemas.microsoft.com/office/drawing/2014/main" val="20002"/>
                    </a:ext>
                  </a:extLst>
                </a:gridCol>
                <a:gridCol w="2880625">
                  <a:extLst>
                    <a:ext uri="{9D8B030D-6E8A-4147-A177-3AD203B41FA5}">
                      <a16:colId xmlns:a16="http://schemas.microsoft.com/office/drawing/2014/main" val="20003"/>
                    </a:ext>
                  </a:extLst>
                </a:gridCol>
              </a:tblGrid>
              <a:tr h="547525">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S.no</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Feature</a:t>
                      </a:r>
                      <a:endParaRPr i="1">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User Story</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Points</a:t>
                      </a:r>
                      <a:endParaRPr i="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extLst>
                  <a:ext uri="{0D108BD9-81ED-4DB2-BD59-A6C34878D82A}">
                    <a16:rowId xmlns:a16="http://schemas.microsoft.com/office/drawing/2014/main" val="10000"/>
                  </a:ext>
                </a:extLst>
              </a:tr>
              <a:tr h="283750">
                <a:tc rowSpan="2">
                  <a:txBody>
                    <a:bodyPr/>
                    <a:lstStyle/>
                    <a:p>
                      <a:pPr marL="0" marR="0" lvl="0" indent="0" algn="ctr" rtl="0">
                        <a:spcBef>
                          <a:spcPts val="0"/>
                        </a:spcBef>
                        <a:spcAft>
                          <a:spcPts val="0"/>
                        </a:spcAft>
                        <a:buNone/>
                      </a:pPr>
                      <a:r>
                        <a:rPr lang="en" sz="1000" b="1">
                          <a:latin typeface="Arial"/>
                          <a:ea typeface="Arial"/>
                          <a:cs typeface="Arial"/>
                          <a:sym typeface="Arial"/>
                        </a:rPr>
                        <a:t>7</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have a database or storage mechanism to persist and retrieve the user's logged fruit intake across sessions and devices.</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Database Storage</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the logged fruit intake to be stored in a database.</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5</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2"/>
                  </a:ext>
                </a:extLst>
              </a:tr>
              <a:tr h="283750">
                <a:tc rowSpan="2">
                  <a:txBody>
                    <a:bodyPr/>
                    <a:lstStyle/>
                    <a:p>
                      <a:pPr marL="0" marR="0" lvl="0" indent="0" algn="ctr" rtl="0">
                        <a:spcBef>
                          <a:spcPts val="0"/>
                        </a:spcBef>
                        <a:spcAft>
                          <a:spcPts val="0"/>
                        </a:spcAft>
                        <a:buNone/>
                      </a:pPr>
                      <a:r>
                        <a:rPr lang="en" sz="1000" b="1">
                          <a:latin typeface="Arial"/>
                          <a:ea typeface="Arial"/>
                          <a:cs typeface="Arial"/>
                          <a:sym typeface="Arial"/>
                        </a:rPr>
                        <a:t>8</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enable users to rate and review fruits, and display their ratings and reviews for each fruit.</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Fruit Reviews</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rate and review the fruits I consume.</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8</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4"/>
                  </a:ext>
                </a:extLst>
              </a:tr>
              <a:tr h="283750">
                <a:tc rowSpan="2">
                  <a:txBody>
                    <a:bodyPr/>
                    <a:lstStyle/>
                    <a:p>
                      <a:pPr marL="0" marR="0" lvl="0" indent="0" algn="ctr" rtl="0">
                        <a:spcBef>
                          <a:spcPts val="0"/>
                        </a:spcBef>
                        <a:spcAft>
                          <a:spcPts val="0"/>
                        </a:spcAft>
                        <a:buNone/>
                      </a:pPr>
                      <a:r>
                        <a:rPr lang="en" sz="1000" b="1">
                          <a:latin typeface="Arial"/>
                          <a:ea typeface="Arial"/>
                          <a:cs typeface="Arial"/>
                          <a:sym typeface="Arial"/>
                        </a:rPr>
                        <a:t>9</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support multiple languages, allow users to select their preferred language, and display all content in the selected language.</a:t>
                      </a:r>
                      <a:endParaRPr sz="1000" b="1">
                        <a:latin typeface="Arial"/>
                        <a:ea typeface="Arial"/>
                        <a:cs typeface="Arial"/>
                        <a:sym typeface="Arial"/>
                      </a:endParaRPr>
                    </a:p>
                  </a:txBody>
                  <a:tcPr marL="7150" marR="7150" marT="7150" marB="3430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Multilingual Support</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the app to provide multilingual support.</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3</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TEAM MEMBERS</a:t>
            </a:r>
            <a:endParaRPr/>
          </a:p>
        </p:txBody>
      </p:sp>
      <p:pic>
        <p:nvPicPr>
          <p:cNvPr id="150" name="Google Shape;150;p27"/>
          <p:cNvPicPr preferRelativeResize="0"/>
          <p:nvPr/>
        </p:nvPicPr>
        <p:blipFill rotWithShape="1">
          <a:blip r:embed="rId3">
            <a:alphaModFix/>
          </a:blip>
          <a:srcRect/>
          <a:stretch/>
        </p:blipFill>
        <p:spPr>
          <a:xfrm>
            <a:off x="432550" y="1053100"/>
            <a:ext cx="2335300" cy="3002525"/>
          </a:xfrm>
          <a:prstGeom prst="rect">
            <a:avLst/>
          </a:prstGeom>
          <a:noFill/>
          <a:ln>
            <a:noFill/>
          </a:ln>
        </p:spPr>
      </p:pic>
      <p:pic>
        <p:nvPicPr>
          <p:cNvPr id="151" name="Google Shape;151;p27"/>
          <p:cNvPicPr preferRelativeResize="0"/>
          <p:nvPr/>
        </p:nvPicPr>
        <p:blipFill rotWithShape="1">
          <a:blip r:embed="rId4">
            <a:alphaModFix/>
          </a:blip>
          <a:srcRect/>
          <a:stretch/>
        </p:blipFill>
        <p:spPr>
          <a:xfrm>
            <a:off x="3149963" y="1053100"/>
            <a:ext cx="2335299" cy="3049956"/>
          </a:xfrm>
          <a:prstGeom prst="rect">
            <a:avLst/>
          </a:prstGeom>
          <a:noFill/>
          <a:ln>
            <a:noFill/>
          </a:ln>
        </p:spPr>
      </p:pic>
      <p:pic>
        <p:nvPicPr>
          <p:cNvPr id="152" name="Google Shape;152;p27"/>
          <p:cNvPicPr preferRelativeResize="0"/>
          <p:nvPr/>
        </p:nvPicPr>
        <p:blipFill rotWithShape="1">
          <a:blip r:embed="rId5">
            <a:alphaModFix/>
          </a:blip>
          <a:srcRect/>
          <a:stretch/>
        </p:blipFill>
        <p:spPr>
          <a:xfrm>
            <a:off x="5867375" y="1053100"/>
            <a:ext cx="3049950" cy="3049950"/>
          </a:xfrm>
          <a:prstGeom prst="rect">
            <a:avLst/>
          </a:prstGeom>
          <a:noFill/>
          <a:ln>
            <a:noFill/>
          </a:ln>
        </p:spPr>
      </p:pic>
      <p:sp>
        <p:nvSpPr>
          <p:cNvPr id="153" name="Google Shape;153;p27"/>
          <p:cNvSpPr txBox="1"/>
          <p:nvPr/>
        </p:nvSpPr>
        <p:spPr>
          <a:xfrm>
            <a:off x="616325" y="4202200"/>
            <a:ext cx="2061900" cy="35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chemeClr val="dk1"/>
                </a:solidFill>
                <a:latin typeface="Open Sans"/>
                <a:ea typeface="Open Sans"/>
                <a:cs typeface="Open Sans"/>
                <a:sym typeface="Open Sans"/>
              </a:rPr>
              <a:t>Chandu Pentela</a:t>
            </a:r>
            <a:br>
              <a:rPr lang="en" sz="1300" b="0" i="0" u="none" strike="noStrike" cap="none">
                <a:solidFill>
                  <a:schemeClr val="dk1"/>
                </a:solidFill>
                <a:latin typeface="Open Sans"/>
                <a:ea typeface="Open Sans"/>
                <a:cs typeface="Open Sans"/>
                <a:sym typeface="Open Sans"/>
              </a:rPr>
            </a:br>
            <a:r>
              <a:rPr lang="en" sz="1300" b="0" i="0" u="none" strike="noStrike" cap="none">
                <a:solidFill>
                  <a:schemeClr val="dk1"/>
                </a:solidFill>
                <a:latin typeface="Open Sans"/>
                <a:ea typeface="Open Sans"/>
                <a:cs typeface="Open Sans"/>
                <a:sym typeface="Open Sans"/>
              </a:rPr>
              <a:t>Project Manager / Backend Developer</a:t>
            </a:r>
            <a:endParaRPr sz="1300" b="0" i="0" u="none" strike="noStrike" cap="none">
              <a:solidFill>
                <a:schemeClr val="dk1"/>
              </a:solidFill>
              <a:latin typeface="Open Sans"/>
              <a:ea typeface="Open Sans"/>
              <a:cs typeface="Open Sans"/>
              <a:sym typeface="Open Sans"/>
            </a:endParaRPr>
          </a:p>
        </p:txBody>
      </p:sp>
      <p:sp>
        <p:nvSpPr>
          <p:cNvPr id="154" name="Google Shape;154;p27"/>
          <p:cNvSpPr txBox="1"/>
          <p:nvPr/>
        </p:nvSpPr>
        <p:spPr>
          <a:xfrm>
            <a:off x="5867374" y="4280625"/>
            <a:ext cx="3164700" cy="35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Jaya Venkata Vara Sai Prakash Perumalla</a:t>
            </a:r>
            <a:br>
              <a:rPr lang="en" sz="1400" b="0" i="0" u="none" strike="noStrike" cap="none">
                <a:solidFill>
                  <a:schemeClr val="dk1"/>
                </a:solidFill>
                <a:latin typeface="Open Sans"/>
                <a:ea typeface="Open Sans"/>
                <a:cs typeface="Open Sans"/>
                <a:sym typeface="Open Sans"/>
              </a:rPr>
            </a:br>
            <a:r>
              <a:rPr lang="en" sz="1400" b="0" i="0" u="none" strike="noStrike" cap="none">
                <a:solidFill>
                  <a:schemeClr val="dk1"/>
                </a:solidFill>
                <a:latin typeface="Open Sans"/>
                <a:ea typeface="Open Sans"/>
                <a:cs typeface="Open Sans"/>
                <a:sym typeface="Open Sans"/>
              </a:rPr>
              <a:t>Backend Developer</a:t>
            </a:r>
            <a:endParaRPr sz="1400" b="0" i="0" u="none" strike="noStrike" cap="none">
              <a:solidFill>
                <a:schemeClr val="dk1"/>
              </a:solidFill>
              <a:latin typeface="Open Sans"/>
              <a:ea typeface="Open Sans"/>
              <a:cs typeface="Open Sans"/>
              <a:sym typeface="Open Sans"/>
            </a:endParaRPr>
          </a:p>
        </p:txBody>
      </p:sp>
      <p:sp>
        <p:nvSpPr>
          <p:cNvPr id="155" name="Google Shape;155;p27"/>
          <p:cNvSpPr txBox="1"/>
          <p:nvPr/>
        </p:nvSpPr>
        <p:spPr>
          <a:xfrm>
            <a:off x="3534313" y="4354600"/>
            <a:ext cx="1871400" cy="35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Banoth Ashok</a:t>
            </a:r>
            <a:br>
              <a:rPr lang="en" sz="1400" b="0" i="0" u="none" strike="noStrike" cap="none">
                <a:solidFill>
                  <a:schemeClr val="dk1"/>
                </a:solidFill>
                <a:latin typeface="Open Sans"/>
                <a:ea typeface="Open Sans"/>
                <a:cs typeface="Open Sans"/>
                <a:sym typeface="Open Sans"/>
              </a:rPr>
            </a:br>
            <a:r>
              <a:rPr lang="en" sz="1400" b="0" i="0" u="none" strike="noStrike" cap="none">
                <a:solidFill>
                  <a:schemeClr val="dk1"/>
                </a:solidFill>
                <a:latin typeface="Open Sans"/>
                <a:ea typeface="Open Sans"/>
                <a:cs typeface="Open Sans"/>
                <a:sym typeface="Open Sans"/>
              </a:rPr>
              <a:t>Backend Developer</a:t>
            </a:r>
            <a:endParaRPr sz="14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sp>
        <p:nvSpPr>
          <p:cNvPr id="339" name="Google Shape;339;p54"/>
          <p:cNvSpPr txBox="1"/>
          <p:nvPr/>
        </p:nvSpPr>
        <p:spPr>
          <a:xfrm>
            <a:off x="82900" y="249925"/>
            <a:ext cx="8346900" cy="4386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None/>
            </a:pPr>
            <a:r>
              <a:rPr lang="en" sz="2400">
                <a:solidFill>
                  <a:srgbClr val="351C75"/>
                </a:solidFill>
              </a:rPr>
              <a:t>User Stories and Acceptance Criteria</a:t>
            </a:r>
            <a:endParaRPr sz="2400">
              <a:solidFill>
                <a:schemeClr val="dk1"/>
              </a:solidFill>
              <a:latin typeface="Economica"/>
              <a:ea typeface="Economica"/>
              <a:cs typeface="Economica"/>
              <a:sym typeface="Economica"/>
            </a:endParaRPr>
          </a:p>
        </p:txBody>
      </p:sp>
      <p:graphicFrame>
        <p:nvGraphicFramePr>
          <p:cNvPr id="340" name="Google Shape;340;p54"/>
          <p:cNvGraphicFramePr/>
          <p:nvPr/>
        </p:nvGraphicFramePr>
        <p:xfrm>
          <a:off x="82892" y="1015579"/>
          <a:ext cx="8779425" cy="2500025"/>
        </p:xfrm>
        <a:graphic>
          <a:graphicData uri="http://schemas.openxmlformats.org/drawingml/2006/table">
            <a:tbl>
              <a:tblPr bandRow="1">
                <a:noFill/>
                <a:tableStyleId>{A5994AFC-0FD3-431D-AB03-259D2F2B3A84}</a:tableStyleId>
              </a:tblPr>
              <a:tblGrid>
                <a:gridCol w="56480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3905250">
                  <a:extLst>
                    <a:ext uri="{9D8B030D-6E8A-4147-A177-3AD203B41FA5}">
                      <a16:colId xmlns:a16="http://schemas.microsoft.com/office/drawing/2014/main" val="20002"/>
                    </a:ext>
                  </a:extLst>
                </a:gridCol>
                <a:gridCol w="2880625">
                  <a:extLst>
                    <a:ext uri="{9D8B030D-6E8A-4147-A177-3AD203B41FA5}">
                      <a16:colId xmlns:a16="http://schemas.microsoft.com/office/drawing/2014/main" val="20003"/>
                    </a:ext>
                  </a:extLst>
                </a:gridCol>
              </a:tblGrid>
              <a:tr h="547525">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S.no</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Feature</a:t>
                      </a:r>
                      <a:endParaRPr i="1">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User Story</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Points</a:t>
                      </a:r>
                      <a:endParaRPr i="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extLst>
                  <a:ext uri="{0D108BD9-81ED-4DB2-BD59-A6C34878D82A}">
                    <a16:rowId xmlns:a16="http://schemas.microsoft.com/office/drawing/2014/main" val="10000"/>
                  </a:ext>
                </a:extLst>
              </a:tr>
              <a:tr h="283750">
                <a:tc rowSpan="2">
                  <a:txBody>
                    <a:bodyPr/>
                    <a:lstStyle/>
                    <a:p>
                      <a:pPr marL="0" marR="0" lvl="0" indent="0" algn="ctr" rtl="0">
                        <a:spcBef>
                          <a:spcPts val="0"/>
                        </a:spcBef>
                        <a:spcAft>
                          <a:spcPts val="0"/>
                        </a:spcAft>
                        <a:buNone/>
                      </a:pPr>
                      <a:r>
                        <a:rPr lang="en" sz="1200" b="1">
                          <a:latin typeface="Calibri"/>
                          <a:ea typeface="Calibri"/>
                          <a:cs typeface="Calibri"/>
                          <a:sym typeface="Calibri"/>
                        </a:rPr>
                        <a:t>10</a:t>
                      </a:r>
                      <a:endParaRPr sz="1100" b="1"/>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provide a way for users to submit their own fruit-based recipes, including details like ingredients, instructions, and optionally, images or videos, and display a collection of user-contributed recipes.</a:t>
                      </a:r>
                      <a:endParaRPr sz="12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Recipe Sharing</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contribute my own fruit-based recipes to the app.</a:t>
                      </a:r>
                      <a:endParaRPr sz="1200" b="1" u="none" strike="noStrike" cap="none"/>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8</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2"/>
                  </a:ext>
                </a:extLst>
              </a:tr>
              <a:tr h="283750">
                <a:tc rowSpan="2">
                  <a:txBody>
                    <a:bodyPr/>
                    <a:lstStyle/>
                    <a:p>
                      <a:pPr marL="0" marR="0" lvl="0" indent="0" algn="ctr" rtl="0">
                        <a:spcBef>
                          <a:spcPts val="0"/>
                        </a:spcBef>
                        <a:spcAft>
                          <a:spcPts val="0"/>
                        </a:spcAft>
                        <a:buNone/>
                      </a:pPr>
                      <a:r>
                        <a:rPr lang="en" sz="1200" b="1">
                          <a:latin typeface="Calibri"/>
                          <a:ea typeface="Calibri"/>
                          <a:cs typeface="Calibri"/>
                          <a:sym typeface="Calibri"/>
                        </a:rPr>
                        <a:t>11</a:t>
                      </a:r>
                      <a:endParaRPr sz="1100" b="1"/>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offer various fruit consumption challenges, allow users to join and participate, track progress, and provide rewards or recognition for completing challenges.</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Challenges</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participate in fruit consumption challenges.</a:t>
                      </a:r>
                      <a:endParaRPr sz="1200" b="1" u="none" strike="noStrike" cap="none"/>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200" b="1">
                          <a:latin typeface="Arial"/>
                          <a:ea typeface="Arial"/>
                          <a:cs typeface="Arial"/>
                          <a:sym typeface="Arial"/>
                        </a:rPr>
                        <a:t>13</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4"/>
                  </a:ext>
                </a:extLst>
              </a:tr>
              <a:tr h="283750">
                <a:tc rowSpan="2">
                  <a:txBody>
                    <a:bodyPr/>
                    <a:lstStyle/>
                    <a:p>
                      <a:pPr marL="0" marR="0" lvl="0" indent="0" algn="ctr" rtl="0">
                        <a:spcBef>
                          <a:spcPts val="0"/>
                        </a:spcBef>
                        <a:spcAft>
                          <a:spcPts val="0"/>
                        </a:spcAft>
                        <a:buNone/>
                      </a:pPr>
                      <a:r>
                        <a:rPr lang="en" sz="1200" b="1">
                          <a:latin typeface="Arial"/>
                          <a:ea typeface="Arial"/>
                          <a:cs typeface="Arial"/>
                          <a:sym typeface="Arial"/>
                        </a:rPr>
                        <a:t>12</a:t>
                      </a:r>
                      <a:endParaRPr sz="1100" b="1"/>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allow users to enable reminders for logging fruit intake, set reminder frequency and timing, and send notifications or reminders accordingly.</a:t>
                      </a:r>
                      <a:endParaRPr sz="1100" b="1"/>
                    </a:p>
                  </a:txBody>
                  <a:tcPr marL="7150" marR="7150" marT="7150" marB="3430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Intake Reminders</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receive reminders to log my fruit intake.</a:t>
                      </a:r>
                      <a:endParaRPr sz="1200" b="1" u="none" strike="noStrike" cap="none"/>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200" b="1">
                          <a:latin typeface="Arial"/>
                          <a:ea typeface="Arial"/>
                          <a:cs typeface="Arial"/>
                          <a:sym typeface="Arial"/>
                        </a:rPr>
                        <a:t>2</a:t>
                      </a:r>
                      <a:endParaRPr sz="1200" b="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6" name="Google Shape;346;p55"/>
          <p:cNvSpPr txBox="1"/>
          <p:nvPr/>
        </p:nvSpPr>
        <p:spPr>
          <a:xfrm>
            <a:off x="286129" y="438843"/>
            <a:ext cx="81663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a:solidFill>
                  <a:schemeClr val="dk2"/>
                </a:solidFill>
              </a:rPr>
              <a:t>Sprint 2 Summary</a:t>
            </a:r>
            <a:endParaRPr sz="2400">
              <a:solidFill>
                <a:schemeClr val="dk2"/>
              </a:solidFill>
            </a:endParaRPr>
          </a:p>
        </p:txBody>
      </p:sp>
      <p:graphicFrame>
        <p:nvGraphicFramePr>
          <p:cNvPr id="347" name="Google Shape;347;p55"/>
          <p:cNvGraphicFramePr/>
          <p:nvPr/>
        </p:nvGraphicFramePr>
        <p:xfrm>
          <a:off x="82892" y="1015579"/>
          <a:ext cx="8779425" cy="2312525"/>
        </p:xfrm>
        <a:graphic>
          <a:graphicData uri="http://schemas.openxmlformats.org/drawingml/2006/table">
            <a:tbl>
              <a:tblPr bandRow="1">
                <a:noFill/>
                <a:tableStyleId>{A5994AFC-0FD3-431D-AB03-259D2F2B3A84}</a:tableStyleId>
              </a:tblPr>
              <a:tblGrid>
                <a:gridCol w="56480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3905250">
                  <a:extLst>
                    <a:ext uri="{9D8B030D-6E8A-4147-A177-3AD203B41FA5}">
                      <a16:colId xmlns:a16="http://schemas.microsoft.com/office/drawing/2014/main" val="20002"/>
                    </a:ext>
                  </a:extLst>
                </a:gridCol>
                <a:gridCol w="2880625">
                  <a:extLst>
                    <a:ext uri="{9D8B030D-6E8A-4147-A177-3AD203B41FA5}">
                      <a16:colId xmlns:a16="http://schemas.microsoft.com/office/drawing/2014/main" val="20003"/>
                    </a:ext>
                  </a:extLst>
                </a:gridCol>
              </a:tblGrid>
              <a:tr h="547525">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S.no</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Feature</a:t>
                      </a:r>
                      <a:endParaRPr i="1">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User Story</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Points</a:t>
                      </a:r>
                      <a:endParaRPr i="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extLst>
                  <a:ext uri="{0D108BD9-81ED-4DB2-BD59-A6C34878D82A}">
                    <a16:rowId xmlns:a16="http://schemas.microsoft.com/office/drawing/2014/main" val="10000"/>
                  </a:ext>
                </a:extLst>
              </a:tr>
              <a:tr h="283750">
                <a:tc rowSpan="2">
                  <a:txBody>
                    <a:bodyPr/>
                    <a:lstStyle/>
                    <a:p>
                      <a:pPr marL="0" marR="0" lvl="0" indent="0" algn="ctr" rtl="0">
                        <a:spcBef>
                          <a:spcPts val="0"/>
                        </a:spcBef>
                        <a:spcAft>
                          <a:spcPts val="0"/>
                        </a:spcAft>
                        <a:buNone/>
                      </a:pPr>
                      <a:r>
                        <a:rPr lang="en" sz="1000" b="1" u="none" strike="noStrike" cap="none">
                          <a:solidFill>
                            <a:schemeClr val="dk1"/>
                          </a:solidFill>
                          <a:latin typeface="Arial"/>
                          <a:ea typeface="Arial"/>
                          <a:cs typeface="Arial"/>
                          <a:sym typeface="Arial"/>
                        </a:rPr>
                        <a:t>1</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provide an option to capture or select fruit images, and display the captured/selected image.</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Image Capture</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capture images of fruits.</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5</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2"/>
                  </a:ext>
                </a:extLst>
              </a:tr>
              <a:tr h="283750">
                <a:tc rowSpan="2">
                  <a:txBody>
                    <a:bodyPr/>
                    <a:lstStyle/>
                    <a:p>
                      <a:pPr marL="0" marR="0" lvl="0" indent="0" algn="ctr" rtl="0">
                        <a:spcBef>
                          <a:spcPts val="0"/>
                        </a:spcBef>
                        <a:spcAft>
                          <a:spcPts val="0"/>
                        </a:spcAft>
                        <a:buNone/>
                      </a:pPr>
                      <a:r>
                        <a:rPr lang="en" sz="1000" b="1" u="none" strike="noStrike" cap="none">
                          <a:solidFill>
                            <a:schemeClr val="dk1"/>
                          </a:solidFill>
                          <a:latin typeface="Arial"/>
                          <a:ea typeface="Arial"/>
                          <a:cs typeface="Arial"/>
                          <a:sym typeface="Arial"/>
                        </a:rPr>
                        <a:t>2</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have a dedicated profile screen where users can view and update their information.</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User Profile</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view a profile screen.</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3</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4"/>
                  </a:ext>
                </a:extLst>
              </a:tr>
              <a:tr h="283750">
                <a:tc rowSpan="2">
                  <a:txBody>
                    <a:bodyPr/>
                    <a:lstStyle/>
                    <a:p>
                      <a:pPr marL="0" marR="0" lvl="0" indent="0" algn="ctr" rtl="0">
                        <a:spcBef>
                          <a:spcPts val="0"/>
                        </a:spcBef>
                        <a:spcAft>
                          <a:spcPts val="0"/>
                        </a:spcAft>
                        <a:buNone/>
                      </a:pPr>
                      <a:r>
                        <a:rPr lang="en" sz="1000" b="1" u="none" strike="noStrike" cap="none">
                          <a:solidFill>
                            <a:schemeClr val="dk1"/>
                          </a:solidFill>
                          <a:latin typeface="Arial"/>
                          <a:ea typeface="Arial"/>
                          <a:cs typeface="Arial"/>
                          <a:sym typeface="Arial"/>
                        </a:rPr>
                        <a:t>3</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have a favorites screen for adding, removing, and persisting favorite fruits across sessions.</a:t>
                      </a:r>
                      <a:endParaRPr sz="1000" b="1">
                        <a:latin typeface="Arial"/>
                        <a:ea typeface="Arial"/>
                        <a:cs typeface="Arial"/>
                        <a:sym typeface="Arial"/>
                      </a:endParaRPr>
                    </a:p>
                  </a:txBody>
                  <a:tcPr marL="7150" marR="7150" marT="7150" marB="3430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Favorites</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have a favorites screen to save my preferred fruits.</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5</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6"/>
          <p:cNvSpPr txBox="1"/>
          <p:nvPr/>
        </p:nvSpPr>
        <p:spPr>
          <a:xfrm>
            <a:off x="1426275" y="325675"/>
            <a:ext cx="38520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dirty="0">
                <a:solidFill>
                  <a:schemeClr val="dk1"/>
                </a:solidFill>
              </a:rPr>
              <a:t>Sprint 2 Burndown chart</a:t>
            </a:r>
            <a:endParaRPr sz="2100" dirty="0">
              <a:solidFill>
                <a:schemeClr val="dk1"/>
              </a:solidFill>
            </a:endParaRPr>
          </a:p>
        </p:txBody>
      </p:sp>
      <p:pic>
        <p:nvPicPr>
          <p:cNvPr id="353" name="Google Shape;353;p56"/>
          <p:cNvPicPr preferRelativeResize="0"/>
          <p:nvPr/>
        </p:nvPicPr>
        <p:blipFill>
          <a:blip r:embed="rId3">
            <a:alphaModFix/>
          </a:blip>
          <a:stretch>
            <a:fillRect/>
          </a:stretch>
        </p:blipFill>
        <p:spPr>
          <a:xfrm>
            <a:off x="1634825" y="882225"/>
            <a:ext cx="6459642" cy="40864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8"/>
        <p:cNvGrpSpPr/>
        <p:nvPr/>
      </p:nvGrpSpPr>
      <p:grpSpPr>
        <a:xfrm>
          <a:off x="0" y="0"/>
          <a:ext cx="0" cy="0"/>
          <a:chOff x="0" y="0"/>
          <a:chExt cx="0" cy="0"/>
        </a:xfrm>
      </p:grpSpPr>
      <p:sp>
        <p:nvSpPr>
          <p:cNvPr id="359" name="Google Shape;359;p57"/>
          <p:cNvSpPr txBox="1"/>
          <p:nvPr/>
        </p:nvSpPr>
        <p:spPr>
          <a:xfrm>
            <a:off x="295054" y="371468"/>
            <a:ext cx="8166300" cy="4386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Clr>
                <a:schemeClr val="dk1"/>
              </a:buClr>
              <a:buFont typeface="Arial"/>
              <a:buNone/>
            </a:pPr>
            <a:r>
              <a:rPr lang="en" sz="2400">
                <a:solidFill>
                  <a:schemeClr val="dk1"/>
                </a:solidFill>
                <a:latin typeface="Economica"/>
                <a:ea typeface="Economica"/>
                <a:cs typeface="Economica"/>
                <a:sym typeface="Economica"/>
              </a:rPr>
              <a:t>Sprint 3 Summary</a:t>
            </a:r>
            <a:endParaRPr sz="2400">
              <a:solidFill>
                <a:schemeClr val="dk1"/>
              </a:solidFill>
              <a:latin typeface="Economica"/>
              <a:ea typeface="Economica"/>
              <a:cs typeface="Economica"/>
              <a:sym typeface="Economica"/>
            </a:endParaRPr>
          </a:p>
        </p:txBody>
      </p:sp>
      <p:graphicFrame>
        <p:nvGraphicFramePr>
          <p:cNvPr id="360" name="Google Shape;360;p57"/>
          <p:cNvGraphicFramePr/>
          <p:nvPr/>
        </p:nvGraphicFramePr>
        <p:xfrm>
          <a:off x="94122" y="1015579"/>
          <a:ext cx="8779425" cy="2500025"/>
        </p:xfrm>
        <a:graphic>
          <a:graphicData uri="http://schemas.openxmlformats.org/drawingml/2006/table">
            <a:tbl>
              <a:tblPr bandRow="1">
                <a:noFill/>
                <a:tableStyleId>{A5994AFC-0FD3-431D-AB03-259D2F2B3A84}</a:tableStyleId>
              </a:tblPr>
              <a:tblGrid>
                <a:gridCol w="56480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3905250">
                  <a:extLst>
                    <a:ext uri="{9D8B030D-6E8A-4147-A177-3AD203B41FA5}">
                      <a16:colId xmlns:a16="http://schemas.microsoft.com/office/drawing/2014/main" val="20002"/>
                    </a:ext>
                  </a:extLst>
                </a:gridCol>
                <a:gridCol w="2880625">
                  <a:extLst>
                    <a:ext uri="{9D8B030D-6E8A-4147-A177-3AD203B41FA5}">
                      <a16:colId xmlns:a16="http://schemas.microsoft.com/office/drawing/2014/main" val="20003"/>
                    </a:ext>
                  </a:extLst>
                </a:gridCol>
              </a:tblGrid>
              <a:tr h="547525">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S.no</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Feature</a:t>
                      </a:r>
                      <a:endParaRPr i="1">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User Story</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Points</a:t>
                      </a:r>
                      <a:endParaRPr i="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extLst>
                  <a:ext uri="{0D108BD9-81ED-4DB2-BD59-A6C34878D82A}">
                    <a16:rowId xmlns:a16="http://schemas.microsoft.com/office/drawing/2014/main" val="10000"/>
                  </a:ext>
                </a:extLst>
              </a:tr>
              <a:tr h="283750">
                <a:tc rowSpan="2">
                  <a:txBody>
                    <a:bodyPr/>
                    <a:lstStyle/>
                    <a:p>
                      <a:pPr marL="0" marR="0" lvl="0" indent="0" algn="ctr" rtl="0">
                        <a:spcBef>
                          <a:spcPts val="0"/>
                        </a:spcBef>
                        <a:spcAft>
                          <a:spcPts val="0"/>
                        </a:spcAft>
                        <a:buNone/>
                      </a:pPr>
                      <a:r>
                        <a:rPr lang="en" sz="1000" b="1">
                          <a:latin typeface="Arial"/>
                          <a:ea typeface="Arial"/>
                          <a:cs typeface="Arial"/>
                          <a:sym typeface="Arial"/>
                        </a:rPr>
                        <a:t>4</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implement ML or integrate with a fruit recognition API to accurately identify fruits from user images and provide feedback.</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Fruit Recognition</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the app to recognize fruits from the images I capture using ML.</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13</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2"/>
                  </a:ext>
                </a:extLst>
              </a:tr>
              <a:tr h="283750">
                <a:tc rowSpan="2">
                  <a:txBody>
                    <a:bodyPr/>
                    <a:lstStyle/>
                    <a:p>
                      <a:pPr marL="0" marR="0" lvl="0" indent="0" algn="ctr" rtl="0">
                        <a:spcBef>
                          <a:spcPts val="0"/>
                        </a:spcBef>
                        <a:spcAft>
                          <a:spcPts val="0"/>
                        </a:spcAft>
                        <a:buNone/>
                      </a:pPr>
                      <a:r>
                        <a:rPr lang="en" sz="1000" b="1">
                          <a:latin typeface="Arial"/>
                          <a:ea typeface="Arial"/>
                          <a:cs typeface="Arial"/>
                          <a:sym typeface="Arial"/>
                        </a:rPr>
                        <a:t>5</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have access to a database or API to display nutritional information (e.g., calories, vitamins, minerals) for recognized fruits.</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Nutritional Info</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view nutritional information for the recognized fruits.</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3</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4"/>
                  </a:ext>
                </a:extLst>
              </a:tr>
              <a:tr h="283750">
                <a:tc rowSpan="2">
                  <a:txBody>
                    <a:bodyPr/>
                    <a:lstStyle/>
                    <a:p>
                      <a:pPr marL="0" marR="0" lvl="0" indent="0" algn="ctr" rtl="0">
                        <a:spcBef>
                          <a:spcPts val="0"/>
                        </a:spcBef>
                        <a:spcAft>
                          <a:spcPts val="0"/>
                        </a:spcAft>
                        <a:buNone/>
                      </a:pPr>
                      <a:r>
                        <a:rPr lang="en" sz="1000" b="1">
                          <a:latin typeface="Arial"/>
                          <a:ea typeface="Arial"/>
                          <a:cs typeface="Arial"/>
                          <a:sym typeface="Arial"/>
                        </a:rPr>
                        <a:t>6</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allow users to log their fruit intake, including quantity/serving size, and maintain a log or history.</a:t>
                      </a:r>
                      <a:endParaRPr sz="1000" b="1">
                        <a:latin typeface="Arial"/>
                        <a:ea typeface="Arial"/>
                        <a:cs typeface="Arial"/>
                        <a:sym typeface="Arial"/>
                      </a:endParaRPr>
                    </a:p>
                  </a:txBody>
                  <a:tcPr marL="7150" marR="7150" marT="7150" marB="3430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837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Intake Logging</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log my daily fruit intake.</a:t>
                      </a:r>
                      <a:endParaRPr sz="1000" b="1" u="none" strike="noStrike" cap="none">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2</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6"/>
                  </a:ext>
                </a:extLst>
              </a:tr>
            </a:tbl>
          </a:graphicData>
        </a:graphic>
      </p:graphicFrame>
      <p:graphicFrame>
        <p:nvGraphicFramePr>
          <p:cNvPr id="361" name="Google Shape;361;p57"/>
          <p:cNvGraphicFramePr/>
          <p:nvPr/>
        </p:nvGraphicFramePr>
        <p:xfrm>
          <a:off x="94117" y="3515504"/>
          <a:ext cx="8779425" cy="692500"/>
        </p:xfrm>
        <a:graphic>
          <a:graphicData uri="http://schemas.openxmlformats.org/drawingml/2006/table">
            <a:tbl>
              <a:tblPr bandRow="1">
                <a:noFill/>
                <a:tableStyleId>{A5994AFC-0FD3-431D-AB03-259D2F2B3A84}</a:tableStyleId>
              </a:tblPr>
              <a:tblGrid>
                <a:gridCol w="56480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3905250">
                  <a:extLst>
                    <a:ext uri="{9D8B030D-6E8A-4147-A177-3AD203B41FA5}">
                      <a16:colId xmlns:a16="http://schemas.microsoft.com/office/drawing/2014/main" val="20002"/>
                    </a:ext>
                  </a:extLst>
                </a:gridCol>
                <a:gridCol w="2880625">
                  <a:extLst>
                    <a:ext uri="{9D8B030D-6E8A-4147-A177-3AD203B41FA5}">
                      <a16:colId xmlns:a16="http://schemas.microsoft.com/office/drawing/2014/main" val="20003"/>
                    </a:ext>
                  </a:extLst>
                </a:gridCol>
              </a:tblGrid>
              <a:tr h="292775">
                <a:tc rowSpan="2">
                  <a:txBody>
                    <a:bodyPr/>
                    <a:lstStyle/>
                    <a:p>
                      <a:pPr marL="0" marR="0" lvl="0" indent="0" algn="ctr" rtl="0">
                        <a:spcBef>
                          <a:spcPts val="0"/>
                        </a:spcBef>
                        <a:spcAft>
                          <a:spcPts val="0"/>
                        </a:spcAft>
                        <a:buNone/>
                      </a:pPr>
                      <a:r>
                        <a:rPr lang="en" sz="1000" b="1">
                          <a:latin typeface="Arial"/>
                          <a:ea typeface="Arial"/>
                          <a:cs typeface="Arial"/>
                          <a:sym typeface="Arial"/>
                        </a:rPr>
                        <a:t>7</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have a database or storage mechanism to persist and retrieve the user's logged fruit intake across sessions and devices.</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chemeClr val="dk2"/>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2775">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Database Storage</a:t>
                      </a:r>
                      <a:endParaRPr sz="1000" b="1" u="none" strike="noStrike" cap="none">
                        <a:latin typeface="Arial"/>
                        <a:ea typeface="Arial"/>
                        <a:cs typeface="Arial"/>
                        <a:sym typeface="Arial"/>
                      </a:endParaRPr>
                    </a:p>
                  </a:txBody>
                  <a:tcPr marL="7150" marR="7150" marT="7150" marB="34300"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the logged fruit intake to be stored in a database.</a:t>
                      </a:r>
                      <a:endParaRPr sz="1000" b="1" u="none" strike="noStrike" cap="none">
                        <a:latin typeface="Arial"/>
                        <a:ea typeface="Arial"/>
                        <a:cs typeface="Arial"/>
                        <a:sym typeface="Arial"/>
                      </a:endParaRPr>
                    </a:p>
                  </a:txBody>
                  <a:tcPr marL="7150" marR="7150" marT="7150" marB="34300" anchor="ctr">
                    <a:lnL w="12700" cap="flat" cmpd="sng">
                      <a:solidFill>
                        <a:schemeClr val="dk2"/>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5</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58"/>
          <p:cNvPicPr preferRelativeResize="0"/>
          <p:nvPr/>
        </p:nvPicPr>
        <p:blipFill rotWithShape="1">
          <a:blip r:embed="rId3">
            <a:alphaModFix/>
          </a:blip>
          <a:srcRect/>
          <a:stretch/>
        </p:blipFill>
        <p:spPr>
          <a:xfrm>
            <a:off x="1752375" y="1044400"/>
            <a:ext cx="5831279" cy="3691475"/>
          </a:xfrm>
          <a:prstGeom prst="rect">
            <a:avLst/>
          </a:prstGeom>
          <a:noFill/>
          <a:ln>
            <a:noFill/>
          </a:ln>
        </p:spPr>
      </p:pic>
      <p:sp>
        <p:nvSpPr>
          <p:cNvPr id="367" name="Google Shape;367;p58"/>
          <p:cNvSpPr txBox="1"/>
          <p:nvPr/>
        </p:nvSpPr>
        <p:spPr>
          <a:xfrm>
            <a:off x="1426275" y="325675"/>
            <a:ext cx="38520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rPr>
              <a:t>Sprint 3 Burndown chart</a:t>
            </a:r>
            <a:endParaRPr sz="2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aphicFrame>
        <p:nvGraphicFramePr>
          <p:cNvPr id="372" name="Google Shape;372;p59"/>
          <p:cNvGraphicFramePr/>
          <p:nvPr/>
        </p:nvGraphicFramePr>
        <p:xfrm>
          <a:off x="94117" y="1251429"/>
          <a:ext cx="3000000" cy="3000000"/>
        </p:xfrm>
        <a:graphic>
          <a:graphicData uri="http://schemas.openxmlformats.org/drawingml/2006/table">
            <a:tbl>
              <a:tblPr bandRow="1">
                <a:noFill/>
                <a:tableStyleId>{A5994AFC-0FD3-431D-AB03-259D2F2B3A84}</a:tableStyleId>
              </a:tblPr>
              <a:tblGrid>
                <a:gridCol w="56480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3905250">
                  <a:extLst>
                    <a:ext uri="{9D8B030D-6E8A-4147-A177-3AD203B41FA5}">
                      <a16:colId xmlns:a16="http://schemas.microsoft.com/office/drawing/2014/main" val="20002"/>
                    </a:ext>
                  </a:extLst>
                </a:gridCol>
                <a:gridCol w="2880625">
                  <a:extLst>
                    <a:ext uri="{9D8B030D-6E8A-4147-A177-3AD203B41FA5}">
                      <a16:colId xmlns:a16="http://schemas.microsoft.com/office/drawing/2014/main" val="20003"/>
                    </a:ext>
                  </a:extLst>
                </a:gridCol>
              </a:tblGrid>
              <a:tr h="202075">
                <a:tc rowSpan="2">
                  <a:txBody>
                    <a:bodyPr/>
                    <a:lstStyle/>
                    <a:p>
                      <a:pPr marL="0" marR="0" lvl="0" indent="0" algn="ctr" rtl="0">
                        <a:spcBef>
                          <a:spcPts val="0"/>
                        </a:spcBef>
                        <a:spcAft>
                          <a:spcPts val="0"/>
                        </a:spcAft>
                        <a:buNone/>
                      </a:pPr>
                      <a:r>
                        <a:rPr lang="en" sz="1000" b="1">
                          <a:latin typeface="Arial"/>
                          <a:ea typeface="Arial"/>
                          <a:cs typeface="Arial"/>
                          <a:sym typeface="Arial"/>
                        </a:rPr>
                        <a:t>8</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enable users to rate and review fruits, and display their ratings and reviews for each fruit.</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58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Fruit Reviews</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rate and review the fruits I consume.</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8</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1"/>
                  </a:ext>
                </a:extLst>
              </a:tr>
              <a:tr h="360975">
                <a:tc rowSpan="2">
                  <a:txBody>
                    <a:bodyPr/>
                    <a:lstStyle/>
                    <a:p>
                      <a:pPr marL="0" marR="0" lvl="0" indent="0" algn="ctr" rtl="0">
                        <a:spcBef>
                          <a:spcPts val="0"/>
                        </a:spcBef>
                        <a:spcAft>
                          <a:spcPts val="0"/>
                        </a:spcAft>
                        <a:buNone/>
                      </a:pPr>
                      <a:r>
                        <a:rPr lang="en" sz="1000" b="1">
                          <a:latin typeface="Arial"/>
                          <a:ea typeface="Arial"/>
                          <a:cs typeface="Arial"/>
                          <a:sym typeface="Arial"/>
                        </a:rPr>
                        <a:t>9</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support multiple languages, allow users to select their preferred language, and display all content in the selected language.</a:t>
                      </a:r>
                      <a:endParaRPr sz="1000" b="1">
                        <a:latin typeface="Arial"/>
                        <a:ea typeface="Arial"/>
                        <a:cs typeface="Arial"/>
                        <a:sym typeface="Arial"/>
                      </a:endParaRPr>
                    </a:p>
                  </a:txBody>
                  <a:tcPr marL="7150" marR="7150" marT="7150" marB="343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585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Multilingual Support</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the app to provide multilingual support.</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3</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3"/>
                  </a:ext>
                </a:extLst>
              </a:tr>
            </a:tbl>
          </a:graphicData>
        </a:graphic>
      </p:graphicFrame>
      <p:graphicFrame>
        <p:nvGraphicFramePr>
          <p:cNvPr id="373" name="Google Shape;373;p59"/>
          <p:cNvGraphicFramePr/>
          <p:nvPr/>
        </p:nvGraphicFramePr>
        <p:xfrm>
          <a:off x="94117" y="2406204"/>
          <a:ext cx="3000000" cy="3000000"/>
        </p:xfrm>
        <a:graphic>
          <a:graphicData uri="http://schemas.openxmlformats.org/drawingml/2006/table">
            <a:tbl>
              <a:tblPr bandRow="1">
                <a:noFill/>
                <a:tableStyleId>{A5994AFC-0FD3-431D-AB03-259D2F2B3A84}</a:tableStyleId>
              </a:tblPr>
              <a:tblGrid>
                <a:gridCol w="56480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3905250">
                  <a:extLst>
                    <a:ext uri="{9D8B030D-6E8A-4147-A177-3AD203B41FA5}">
                      <a16:colId xmlns:a16="http://schemas.microsoft.com/office/drawing/2014/main" val="20002"/>
                    </a:ext>
                  </a:extLst>
                </a:gridCol>
                <a:gridCol w="2880625">
                  <a:extLst>
                    <a:ext uri="{9D8B030D-6E8A-4147-A177-3AD203B41FA5}">
                      <a16:colId xmlns:a16="http://schemas.microsoft.com/office/drawing/2014/main" val="20003"/>
                    </a:ext>
                  </a:extLst>
                </a:gridCol>
              </a:tblGrid>
              <a:tr h="326775">
                <a:tc rowSpan="2">
                  <a:txBody>
                    <a:bodyPr/>
                    <a:lstStyle/>
                    <a:p>
                      <a:pPr marL="0" marR="0" lvl="0" indent="0" algn="ctr" rtl="0">
                        <a:spcBef>
                          <a:spcPts val="0"/>
                        </a:spcBef>
                        <a:spcAft>
                          <a:spcPts val="0"/>
                        </a:spcAft>
                        <a:buNone/>
                      </a:pPr>
                      <a:r>
                        <a:rPr lang="en" sz="1000" b="1">
                          <a:latin typeface="Arial"/>
                          <a:ea typeface="Arial"/>
                          <a:cs typeface="Arial"/>
                          <a:sym typeface="Arial"/>
                        </a:rPr>
                        <a:t>10</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provide a way for users to submit their own fruit-based recipes, including details like ingredients, instructions, and optionally, images or videos, and display a collection of user-contributed recipes.</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chemeClr val="dk2"/>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6775">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Recipe Sharing</a:t>
                      </a:r>
                      <a:endParaRPr sz="1000" b="1" u="none" strike="noStrike" cap="none">
                        <a:latin typeface="Arial"/>
                        <a:ea typeface="Arial"/>
                        <a:cs typeface="Arial"/>
                        <a:sym typeface="Arial"/>
                      </a:endParaRPr>
                    </a:p>
                  </a:txBody>
                  <a:tcPr marL="7150" marR="7150" marT="7150" marB="34300" anchor="ctr">
                    <a:lnL w="12700"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contribute my own fruit-based recipes to the app.</a:t>
                      </a:r>
                      <a:endParaRPr sz="1000" b="1" u="none" strike="noStrike" cap="none">
                        <a:latin typeface="Arial"/>
                        <a:ea typeface="Arial"/>
                        <a:cs typeface="Arial"/>
                        <a:sym typeface="Arial"/>
                      </a:endParaRPr>
                    </a:p>
                  </a:txBody>
                  <a:tcPr marL="7150" marR="7150" marT="7150" marB="34300" anchor="ctr">
                    <a:lnL w="12700" cap="flat" cmpd="sng">
                      <a:solidFill>
                        <a:schemeClr val="dk2"/>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8</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1"/>
                  </a:ext>
                </a:extLst>
              </a:tr>
              <a:tr h="326775">
                <a:tc rowSpan="2">
                  <a:txBody>
                    <a:bodyPr/>
                    <a:lstStyle/>
                    <a:p>
                      <a:pPr marL="0" marR="0" lvl="0" indent="0" algn="ctr" rtl="0">
                        <a:spcBef>
                          <a:spcPts val="0"/>
                        </a:spcBef>
                        <a:spcAft>
                          <a:spcPts val="0"/>
                        </a:spcAft>
                        <a:buNone/>
                      </a:pPr>
                      <a:r>
                        <a:rPr lang="en" sz="1000" b="1">
                          <a:latin typeface="Arial"/>
                          <a:ea typeface="Arial"/>
                          <a:cs typeface="Arial"/>
                          <a:sym typeface="Arial"/>
                        </a:rPr>
                        <a:t>11</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offer various fruit consumption challenges, allow users to join and participate, track progress, and provide rewards or recognition for completing challenges.</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6780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Challenges</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participate in fruit consumption challenges.</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13</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3"/>
                  </a:ext>
                </a:extLst>
              </a:tr>
              <a:tr h="326775">
                <a:tc rowSpan="2">
                  <a:txBody>
                    <a:bodyPr/>
                    <a:lstStyle/>
                    <a:p>
                      <a:pPr marL="0" marR="0" lvl="0" indent="0" algn="ctr" rtl="0">
                        <a:spcBef>
                          <a:spcPts val="0"/>
                        </a:spcBef>
                        <a:spcAft>
                          <a:spcPts val="0"/>
                        </a:spcAft>
                        <a:buNone/>
                      </a:pPr>
                      <a:r>
                        <a:rPr lang="en" sz="1000" b="1">
                          <a:latin typeface="Arial"/>
                          <a:ea typeface="Arial"/>
                          <a:cs typeface="Arial"/>
                          <a:sym typeface="Arial"/>
                        </a:rPr>
                        <a:t>12</a:t>
                      </a:r>
                      <a:endParaRPr sz="1000" b="1">
                        <a:latin typeface="Arial"/>
                        <a:ea typeface="Arial"/>
                        <a:cs typeface="Arial"/>
                        <a:sym typeface="Arial"/>
                      </a:endParaRPr>
                    </a:p>
                  </a:txBody>
                  <a:tcPr marL="7150" marR="7150" marT="7150" marB="34300" anchor="ctr">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gridSpan="3">
                  <a:txBody>
                    <a:bodyPr/>
                    <a:lstStyle/>
                    <a:p>
                      <a:pPr marL="0" marR="0" lvl="0" indent="0" algn="ctr" rtl="0">
                        <a:spcBef>
                          <a:spcPts val="0"/>
                        </a:spcBef>
                        <a:spcAft>
                          <a:spcPts val="0"/>
                        </a:spcAft>
                        <a:buNone/>
                      </a:pPr>
                      <a:r>
                        <a:rPr lang="en" sz="1000" b="1">
                          <a:latin typeface="Arial"/>
                          <a:ea typeface="Arial"/>
                          <a:cs typeface="Arial"/>
                          <a:sym typeface="Arial"/>
                        </a:rPr>
                        <a:t>The app should allow users to enable reminders for logging fruit intake, set reminder frequency and timing, and send notifications or reminders accordingly.</a:t>
                      </a:r>
                      <a:endParaRPr sz="1000" b="1">
                        <a:latin typeface="Arial"/>
                        <a:ea typeface="Arial"/>
                        <a:cs typeface="Arial"/>
                        <a:sym typeface="Arial"/>
                      </a:endParaRPr>
                    </a:p>
                  </a:txBody>
                  <a:tcPr marL="7150" marR="7150" marT="7150" marB="343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BFBFBF"/>
                        </a:gs>
                        <a:gs pos="100000">
                          <a:srgbClr val="737373"/>
                        </a:gs>
                      </a:gsLst>
                      <a:path path="circle">
                        <a:fillToRect l="50000" t="50000" r="50000" b="50000"/>
                      </a:path>
                      <a:tileRect/>
                    </a:gra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67800">
                <a:tc vMerge="1">
                  <a:txBody>
                    <a:bodyPr/>
                    <a:lstStyle/>
                    <a:p>
                      <a:endParaRPr lang="en-US"/>
                    </a:p>
                  </a:txBody>
                  <a:tcPr/>
                </a:tc>
                <a:tc>
                  <a:txBody>
                    <a:bodyPr/>
                    <a:lstStyle/>
                    <a:p>
                      <a:pPr marL="63500" marR="0" lvl="0" indent="0" algn="l" rtl="0">
                        <a:spcBef>
                          <a:spcPts val="0"/>
                        </a:spcBef>
                        <a:spcAft>
                          <a:spcPts val="0"/>
                        </a:spcAft>
                        <a:buNone/>
                      </a:pPr>
                      <a:r>
                        <a:rPr lang="en" sz="1000" b="1">
                          <a:latin typeface="Arial"/>
                          <a:ea typeface="Arial"/>
                          <a:cs typeface="Arial"/>
                          <a:sym typeface="Arial"/>
                        </a:rPr>
                        <a:t>Intake Reminders</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As a user, I want to receive reminders to log my fruit intake.</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tc>
                  <a:txBody>
                    <a:bodyPr/>
                    <a:lstStyle/>
                    <a:p>
                      <a:pPr marL="63500" marR="0" lvl="0" indent="0" algn="l" rtl="0">
                        <a:spcBef>
                          <a:spcPts val="0"/>
                        </a:spcBef>
                        <a:spcAft>
                          <a:spcPts val="0"/>
                        </a:spcAft>
                        <a:buNone/>
                      </a:pPr>
                      <a:r>
                        <a:rPr lang="en" sz="1000" b="1">
                          <a:latin typeface="Arial"/>
                          <a:ea typeface="Arial"/>
                          <a:cs typeface="Arial"/>
                          <a:sym typeface="Arial"/>
                        </a:rPr>
                        <a:t>2</a:t>
                      </a:r>
                      <a:endParaRPr sz="1000" b="1" u="none" strike="noStrike" cap="none">
                        <a:latin typeface="Arial"/>
                        <a:ea typeface="Arial"/>
                        <a:cs typeface="Arial"/>
                        <a:sym typeface="Arial"/>
                      </a:endParaRPr>
                    </a:p>
                  </a:txBody>
                  <a:tcPr marL="7150" marR="7150" marT="715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gradFill>
                      <a:gsLst>
                        <a:gs pos="0">
                          <a:srgbClr val="F2F2F2"/>
                        </a:gs>
                        <a:gs pos="100000">
                          <a:srgbClr val="A6A6A6"/>
                        </a:gs>
                      </a:gsLst>
                      <a:path path="circle">
                        <a:fillToRect l="50000" t="50000" r="50000" b="50000"/>
                      </a:path>
                      <a:tileRect/>
                    </a:gradFill>
                  </a:tcPr>
                </a:tc>
                <a:extLst>
                  <a:ext uri="{0D108BD9-81ED-4DB2-BD59-A6C34878D82A}">
                    <a16:rowId xmlns:a16="http://schemas.microsoft.com/office/drawing/2014/main" val="10005"/>
                  </a:ext>
                </a:extLst>
              </a:tr>
            </a:tbl>
          </a:graphicData>
        </a:graphic>
      </p:graphicFrame>
      <p:sp>
        <p:nvSpPr>
          <p:cNvPr id="374" name="Google Shape;374;p59"/>
          <p:cNvSpPr txBox="1"/>
          <p:nvPr/>
        </p:nvSpPr>
        <p:spPr>
          <a:xfrm>
            <a:off x="521125" y="166750"/>
            <a:ext cx="6253500" cy="8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Economica"/>
                <a:ea typeface="Economica"/>
                <a:cs typeface="Economica"/>
                <a:sym typeface="Economica"/>
              </a:rPr>
              <a:t>Sprint 4 Backlog</a:t>
            </a:r>
            <a:endParaRPr sz="2000">
              <a:solidFill>
                <a:schemeClr val="dk1"/>
              </a:solidFill>
              <a:latin typeface="Economica"/>
              <a:ea typeface="Economica"/>
              <a:cs typeface="Economica"/>
              <a:sym typeface="Economica"/>
            </a:endParaRPr>
          </a:p>
        </p:txBody>
      </p:sp>
      <p:graphicFrame>
        <p:nvGraphicFramePr>
          <p:cNvPr id="375" name="Google Shape;375;p59"/>
          <p:cNvGraphicFramePr/>
          <p:nvPr/>
        </p:nvGraphicFramePr>
        <p:xfrm>
          <a:off x="94117" y="703904"/>
          <a:ext cx="3000000" cy="3000000"/>
        </p:xfrm>
        <a:graphic>
          <a:graphicData uri="http://schemas.openxmlformats.org/drawingml/2006/table">
            <a:tbl>
              <a:tblPr bandRow="1">
                <a:noFill/>
                <a:tableStyleId>{A5994AFC-0FD3-431D-AB03-259D2F2B3A84}</a:tableStyleId>
              </a:tblPr>
              <a:tblGrid>
                <a:gridCol w="56480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3905250">
                  <a:extLst>
                    <a:ext uri="{9D8B030D-6E8A-4147-A177-3AD203B41FA5}">
                      <a16:colId xmlns:a16="http://schemas.microsoft.com/office/drawing/2014/main" val="20002"/>
                    </a:ext>
                  </a:extLst>
                </a:gridCol>
                <a:gridCol w="2880625">
                  <a:extLst>
                    <a:ext uri="{9D8B030D-6E8A-4147-A177-3AD203B41FA5}">
                      <a16:colId xmlns:a16="http://schemas.microsoft.com/office/drawing/2014/main" val="20003"/>
                    </a:ext>
                  </a:extLst>
                </a:gridCol>
              </a:tblGrid>
              <a:tr h="547525">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S.no</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chemeClr val="lt1"/>
                          </a:solidFill>
                          <a:latin typeface="Calibri"/>
                          <a:ea typeface="Calibri"/>
                          <a:cs typeface="Calibri"/>
                          <a:sym typeface="Calibri"/>
                        </a:rPr>
                        <a:t>Feature</a:t>
                      </a:r>
                      <a:endParaRPr i="1">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User Story</a:t>
                      </a:r>
                      <a:endParaRPr b="1" i="1" u="none" strike="noStrike" cap="none">
                        <a:solidFill>
                          <a:schemeClr val="lt1"/>
                        </a:solidFill>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tc>
                  <a:txBody>
                    <a:bodyPr/>
                    <a:lstStyle/>
                    <a:p>
                      <a:pPr marL="0" marR="0" lvl="0" indent="0" algn="ctr" rtl="0">
                        <a:spcBef>
                          <a:spcPts val="0"/>
                        </a:spcBef>
                        <a:spcAft>
                          <a:spcPts val="0"/>
                        </a:spcAft>
                        <a:buNone/>
                      </a:pPr>
                      <a:r>
                        <a:rPr lang="en" b="1" i="1">
                          <a:solidFill>
                            <a:srgbClr val="FFFFFF"/>
                          </a:solidFill>
                          <a:latin typeface="Calibri"/>
                          <a:ea typeface="Calibri"/>
                          <a:cs typeface="Calibri"/>
                          <a:sym typeface="Calibri"/>
                        </a:rPr>
                        <a:t>Points</a:t>
                      </a:r>
                      <a:endParaRPr i="1" u="none" strike="noStrike" cap="none">
                        <a:latin typeface="Calibri"/>
                        <a:ea typeface="Calibri"/>
                        <a:cs typeface="Calibri"/>
                        <a:sym typeface="Calibri"/>
                      </a:endParaRPr>
                    </a:p>
                  </a:txBody>
                  <a:tcPr marL="7150" marR="7150" marT="7150" marB="343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gradFill>
                      <a:gsLst>
                        <a:gs pos="0">
                          <a:srgbClr val="1A4A78"/>
                        </a:gs>
                        <a:gs pos="100000">
                          <a:srgbClr val="04070B"/>
                        </a:gs>
                      </a:gsLst>
                      <a:path path="circle">
                        <a:fillToRect l="50000" t="50000" r="50000" b="50000"/>
                      </a:path>
                      <a:tileRect/>
                    </a:gra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0"/>
          <p:cNvSpPr txBox="1">
            <a:spLocks noGrp="1"/>
          </p:cNvSpPr>
          <p:nvPr>
            <p:ph type="title"/>
          </p:nvPr>
        </p:nvSpPr>
        <p:spPr>
          <a:xfrm>
            <a:off x="311700" y="95425"/>
            <a:ext cx="8520600" cy="461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2700">
                <a:latin typeface="Arial"/>
                <a:ea typeface="Arial"/>
                <a:cs typeface="Arial"/>
                <a:sym typeface="Arial"/>
              </a:rPr>
              <a:t>Test Cases</a:t>
            </a:r>
            <a:endParaRPr sz="2700">
              <a:latin typeface="Arial"/>
              <a:ea typeface="Arial"/>
              <a:cs typeface="Arial"/>
              <a:sym typeface="Arial"/>
            </a:endParaRPr>
          </a:p>
        </p:txBody>
      </p:sp>
      <p:graphicFrame>
        <p:nvGraphicFramePr>
          <p:cNvPr id="381" name="Google Shape;381;p60"/>
          <p:cNvGraphicFramePr/>
          <p:nvPr/>
        </p:nvGraphicFramePr>
        <p:xfrm>
          <a:off x="311675" y="808225"/>
          <a:ext cx="3000000" cy="3000000"/>
        </p:xfrm>
        <a:graphic>
          <a:graphicData uri="http://schemas.openxmlformats.org/drawingml/2006/table">
            <a:tbl>
              <a:tblPr>
                <a:noFill/>
                <a:tableStyleId>{04A1906B-8124-4478-902F-AFA2BCAE4AD1}</a:tableStyleId>
              </a:tblPr>
              <a:tblGrid>
                <a:gridCol w="783125">
                  <a:extLst>
                    <a:ext uri="{9D8B030D-6E8A-4147-A177-3AD203B41FA5}">
                      <a16:colId xmlns:a16="http://schemas.microsoft.com/office/drawing/2014/main" val="20000"/>
                    </a:ext>
                  </a:extLst>
                </a:gridCol>
                <a:gridCol w="1235850">
                  <a:extLst>
                    <a:ext uri="{9D8B030D-6E8A-4147-A177-3AD203B41FA5}">
                      <a16:colId xmlns:a16="http://schemas.microsoft.com/office/drawing/2014/main" val="20001"/>
                    </a:ext>
                  </a:extLst>
                </a:gridCol>
                <a:gridCol w="1428450">
                  <a:extLst>
                    <a:ext uri="{9D8B030D-6E8A-4147-A177-3AD203B41FA5}">
                      <a16:colId xmlns:a16="http://schemas.microsoft.com/office/drawing/2014/main" val="20002"/>
                    </a:ext>
                  </a:extLst>
                </a:gridCol>
                <a:gridCol w="1197300">
                  <a:extLst>
                    <a:ext uri="{9D8B030D-6E8A-4147-A177-3AD203B41FA5}">
                      <a16:colId xmlns:a16="http://schemas.microsoft.com/office/drawing/2014/main" val="20003"/>
                    </a:ext>
                  </a:extLst>
                </a:gridCol>
                <a:gridCol w="1486275">
                  <a:extLst>
                    <a:ext uri="{9D8B030D-6E8A-4147-A177-3AD203B41FA5}">
                      <a16:colId xmlns:a16="http://schemas.microsoft.com/office/drawing/2014/main" val="20004"/>
                    </a:ext>
                  </a:extLst>
                </a:gridCol>
                <a:gridCol w="1563325">
                  <a:extLst>
                    <a:ext uri="{9D8B030D-6E8A-4147-A177-3AD203B41FA5}">
                      <a16:colId xmlns:a16="http://schemas.microsoft.com/office/drawing/2014/main" val="20005"/>
                    </a:ext>
                  </a:extLst>
                </a:gridCol>
                <a:gridCol w="889075">
                  <a:extLst>
                    <a:ext uri="{9D8B030D-6E8A-4147-A177-3AD203B41FA5}">
                      <a16:colId xmlns:a16="http://schemas.microsoft.com/office/drawing/2014/main" val="20006"/>
                    </a:ext>
                  </a:extLst>
                </a:gridCol>
              </a:tblGrid>
              <a:tr h="307425">
                <a:tc>
                  <a:txBody>
                    <a:bodyPr/>
                    <a:lstStyle/>
                    <a:p>
                      <a:pPr marL="0" lvl="0" indent="0" algn="ctr" rtl="0">
                        <a:spcBef>
                          <a:spcPts val="0"/>
                        </a:spcBef>
                        <a:spcAft>
                          <a:spcPts val="0"/>
                        </a:spcAft>
                        <a:buNone/>
                      </a:pPr>
                      <a:r>
                        <a:rPr lang="en" sz="1000" b="1">
                          <a:solidFill>
                            <a:schemeClr val="lt1"/>
                          </a:solidFill>
                        </a:rPr>
                        <a:t>Test Case ID</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User Story ID</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Feature</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Description</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Steps</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Expected Result</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Status</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extLst>
                  <a:ext uri="{0D108BD9-81ED-4DB2-BD59-A6C34878D82A}">
                    <a16:rowId xmlns:a16="http://schemas.microsoft.com/office/drawing/2014/main" val="10000"/>
                  </a:ext>
                </a:extLst>
              </a:tr>
              <a:tr h="866475">
                <a:tc>
                  <a:txBody>
                    <a:bodyPr/>
                    <a:lstStyle/>
                    <a:p>
                      <a:pPr marL="0" lvl="0" indent="0" algn="ctr" rtl="0">
                        <a:spcBef>
                          <a:spcPts val="0"/>
                        </a:spcBef>
                        <a:spcAft>
                          <a:spcPts val="0"/>
                        </a:spcAft>
                        <a:buNone/>
                      </a:pPr>
                      <a:r>
                        <a:rPr lang="en" sz="1000"/>
                        <a:t>TC1</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8</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Fruit Reviews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Add Fruit Review</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Login, navigate to fruit review section, choose a fruit, submit a review and rating.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Review and rating are saved and displayed for that fruit.</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1"/>
                  </a:ext>
                </a:extLst>
              </a:tr>
              <a:tr h="586925">
                <a:tc>
                  <a:txBody>
                    <a:bodyPr/>
                    <a:lstStyle/>
                    <a:p>
                      <a:pPr marL="0" lvl="0" indent="0" algn="ctr" rtl="0">
                        <a:spcBef>
                          <a:spcPts val="0"/>
                        </a:spcBef>
                        <a:spcAft>
                          <a:spcPts val="0"/>
                        </a:spcAft>
                        <a:buNone/>
                      </a:pPr>
                      <a:r>
                        <a:rPr lang="en" sz="1000"/>
                        <a:t>TC2</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8</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Fruit Reviews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Display Reviews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Navigate to a fruit detail page.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All reviews and ratings for that fruit are displayed.</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2"/>
                  </a:ext>
                </a:extLst>
              </a:tr>
              <a:tr h="726675">
                <a:tc>
                  <a:txBody>
                    <a:bodyPr/>
                    <a:lstStyle/>
                    <a:p>
                      <a:pPr marL="0" lvl="0" indent="0" algn="ctr" rtl="0">
                        <a:spcBef>
                          <a:spcPts val="0"/>
                        </a:spcBef>
                        <a:spcAft>
                          <a:spcPts val="0"/>
                        </a:spcAft>
                        <a:buNone/>
                      </a:pPr>
                      <a:r>
                        <a:rPr lang="en" sz="1000"/>
                        <a:t>TC3</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8</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Fruit Reviews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Review Input Validation</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Attempt to submit an empty review or an invalid rating.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Error message is displayed and review is not submitted.</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3"/>
                  </a:ext>
                </a:extLst>
              </a:tr>
              <a:tr h="726675">
                <a:tc>
                  <a:txBody>
                    <a:bodyPr/>
                    <a:lstStyle/>
                    <a:p>
                      <a:pPr marL="0" lvl="0" indent="0" algn="ctr" rtl="0">
                        <a:spcBef>
                          <a:spcPts val="0"/>
                        </a:spcBef>
                        <a:spcAft>
                          <a:spcPts val="0"/>
                        </a:spcAft>
                        <a:buNone/>
                      </a:pPr>
                      <a:r>
                        <a:rPr lang="en" sz="1000"/>
                        <a:t>TC4</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9</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Multilingual Support</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Change Language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Go to settings, select a different language.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All app content updates to reflect the selected language.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4"/>
                  </a:ext>
                </a:extLst>
              </a:tr>
              <a:tr h="586925">
                <a:tc>
                  <a:txBody>
                    <a:bodyPr/>
                    <a:lstStyle/>
                    <a:p>
                      <a:pPr marL="0" lvl="0" indent="0" algn="ctr" rtl="0">
                        <a:spcBef>
                          <a:spcPts val="0"/>
                        </a:spcBef>
                        <a:spcAft>
                          <a:spcPts val="0"/>
                        </a:spcAft>
                        <a:buNone/>
                      </a:pPr>
                      <a:r>
                        <a:rPr lang="en" sz="1000"/>
                        <a:t>TC5</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9</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Multilingual Support</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Language Persistence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Change language, close and reopen the app.</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App retains the selected language setting.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1"/>
          <p:cNvSpPr txBox="1">
            <a:spLocks noGrp="1"/>
          </p:cNvSpPr>
          <p:nvPr>
            <p:ph type="title"/>
          </p:nvPr>
        </p:nvSpPr>
        <p:spPr>
          <a:xfrm>
            <a:off x="311700" y="0"/>
            <a:ext cx="8520600" cy="630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ct val="40740"/>
              <a:buFont typeface="Arial"/>
              <a:buNone/>
            </a:pPr>
            <a:r>
              <a:rPr lang="en" sz="2700">
                <a:latin typeface="Arial"/>
                <a:ea typeface="Arial"/>
                <a:cs typeface="Arial"/>
                <a:sym typeface="Arial"/>
              </a:rPr>
              <a:t>Test Cases</a:t>
            </a:r>
            <a:endParaRPr/>
          </a:p>
        </p:txBody>
      </p:sp>
      <p:graphicFrame>
        <p:nvGraphicFramePr>
          <p:cNvPr id="387" name="Google Shape;387;p61"/>
          <p:cNvGraphicFramePr/>
          <p:nvPr/>
        </p:nvGraphicFramePr>
        <p:xfrm>
          <a:off x="220850" y="629950"/>
          <a:ext cx="3000000" cy="3000000"/>
        </p:xfrm>
        <a:graphic>
          <a:graphicData uri="http://schemas.openxmlformats.org/drawingml/2006/table">
            <a:tbl>
              <a:tblPr>
                <a:noFill/>
                <a:tableStyleId>{04A1906B-8124-4478-902F-AFA2BCAE4AD1}</a:tableStyleId>
              </a:tblPr>
              <a:tblGrid>
                <a:gridCol w="851225">
                  <a:extLst>
                    <a:ext uri="{9D8B030D-6E8A-4147-A177-3AD203B41FA5}">
                      <a16:colId xmlns:a16="http://schemas.microsoft.com/office/drawing/2014/main" val="20000"/>
                    </a:ext>
                  </a:extLst>
                </a:gridCol>
                <a:gridCol w="1005300">
                  <a:extLst>
                    <a:ext uri="{9D8B030D-6E8A-4147-A177-3AD203B41FA5}">
                      <a16:colId xmlns:a16="http://schemas.microsoft.com/office/drawing/2014/main" val="20001"/>
                    </a:ext>
                  </a:extLst>
                </a:gridCol>
                <a:gridCol w="1419500">
                  <a:extLst>
                    <a:ext uri="{9D8B030D-6E8A-4147-A177-3AD203B41FA5}">
                      <a16:colId xmlns:a16="http://schemas.microsoft.com/office/drawing/2014/main" val="20002"/>
                    </a:ext>
                  </a:extLst>
                </a:gridCol>
                <a:gridCol w="1602500">
                  <a:extLst>
                    <a:ext uri="{9D8B030D-6E8A-4147-A177-3AD203B41FA5}">
                      <a16:colId xmlns:a16="http://schemas.microsoft.com/office/drawing/2014/main" val="20003"/>
                    </a:ext>
                  </a:extLst>
                </a:gridCol>
                <a:gridCol w="1207600">
                  <a:extLst>
                    <a:ext uri="{9D8B030D-6E8A-4147-A177-3AD203B41FA5}">
                      <a16:colId xmlns:a16="http://schemas.microsoft.com/office/drawing/2014/main" val="20004"/>
                    </a:ext>
                  </a:extLst>
                </a:gridCol>
                <a:gridCol w="1669925">
                  <a:extLst>
                    <a:ext uri="{9D8B030D-6E8A-4147-A177-3AD203B41FA5}">
                      <a16:colId xmlns:a16="http://schemas.microsoft.com/office/drawing/2014/main" val="20005"/>
                    </a:ext>
                  </a:extLst>
                </a:gridCol>
                <a:gridCol w="764525">
                  <a:extLst>
                    <a:ext uri="{9D8B030D-6E8A-4147-A177-3AD203B41FA5}">
                      <a16:colId xmlns:a16="http://schemas.microsoft.com/office/drawing/2014/main" val="20006"/>
                    </a:ext>
                  </a:extLst>
                </a:gridCol>
              </a:tblGrid>
              <a:tr h="478350">
                <a:tc>
                  <a:txBody>
                    <a:bodyPr/>
                    <a:lstStyle/>
                    <a:p>
                      <a:pPr marL="0" lvl="0" indent="0" algn="ctr" rtl="0">
                        <a:spcBef>
                          <a:spcPts val="0"/>
                        </a:spcBef>
                        <a:spcAft>
                          <a:spcPts val="0"/>
                        </a:spcAft>
                        <a:buNone/>
                      </a:pPr>
                      <a:r>
                        <a:rPr lang="en" sz="1000" b="1">
                          <a:solidFill>
                            <a:schemeClr val="lt1"/>
                          </a:solidFill>
                        </a:rPr>
                        <a:t>Test Case ID</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User Story ID</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Feature</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Description</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Steps</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Expected Result</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Status</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extLst>
                  <a:ext uri="{0D108BD9-81ED-4DB2-BD59-A6C34878D82A}">
                    <a16:rowId xmlns:a16="http://schemas.microsoft.com/office/drawing/2014/main" val="10000"/>
                  </a:ext>
                </a:extLst>
              </a:tr>
              <a:tr h="926825">
                <a:tc>
                  <a:txBody>
                    <a:bodyPr/>
                    <a:lstStyle/>
                    <a:p>
                      <a:pPr marL="0" lvl="0" indent="0" algn="ctr" rtl="0">
                        <a:spcBef>
                          <a:spcPts val="0"/>
                        </a:spcBef>
                        <a:spcAft>
                          <a:spcPts val="0"/>
                        </a:spcAft>
                        <a:buNone/>
                      </a:pPr>
                      <a:r>
                        <a:rPr lang="en" sz="1000"/>
                        <a:t>TC1</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8</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Fruit Reviews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Add Fruit Review</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Login, navigate to fruit review section, choose a fruit, submit a review and rating.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Review and rating are saved and displayed for that fruit.</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1"/>
                  </a:ext>
                </a:extLst>
              </a:tr>
              <a:tr h="658025">
                <a:tc>
                  <a:txBody>
                    <a:bodyPr/>
                    <a:lstStyle/>
                    <a:p>
                      <a:pPr marL="0" lvl="0" indent="0" algn="ctr" rtl="0">
                        <a:spcBef>
                          <a:spcPts val="0"/>
                        </a:spcBef>
                        <a:spcAft>
                          <a:spcPts val="0"/>
                        </a:spcAft>
                        <a:buNone/>
                      </a:pPr>
                      <a:r>
                        <a:rPr lang="en" sz="1000"/>
                        <a:t>TC2</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8</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Fruit Reviews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Display Reviews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Navigate to a fruit detail page.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All reviews and ratings for that fruit are displayed.</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2"/>
                  </a:ext>
                </a:extLst>
              </a:tr>
              <a:tr h="777300">
                <a:tc>
                  <a:txBody>
                    <a:bodyPr/>
                    <a:lstStyle/>
                    <a:p>
                      <a:pPr marL="0" lvl="0" indent="0" algn="ctr" rtl="0">
                        <a:spcBef>
                          <a:spcPts val="0"/>
                        </a:spcBef>
                        <a:spcAft>
                          <a:spcPts val="0"/>
                        </a:spcAft>
                        <a:buNone/>
                      </a:pPr>
                      <a:r>
                        <a:rPr lang="en" sz="1000"/>
                        <a:t>TC3</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8</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Fruit Reviews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Review Input Validation</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Attempt to submit an empty review or an invalid rating.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Error message is displayed and review is not submitted.</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3"/>
                  </a:ext>
                </a:extLst>
              </a:tr>
              <a:tr h="658025">
                <a:tc>
                  <a:txBody>
                    <a:bodyPr/>
                    <a:lstStyle/>
                    <a:p>
                      <a:pPr marL="0" lvl="0" indent="0" algn="ctr" rtl="0">
                        <a:spcBef>
                          <a:spcPts val="0"/>
                        </a:spcBef>
                        <a:spcAft>
                          <a:spcPts val="0"/>
                        </a:spcAft>
                        <a:buNone/>
                      </a:pPr>
                      <a:r>
                        <a:rPr lang="en" sz="1000"/>
                        <a:t>TC4</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9</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Multilingual Support</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Change Language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Go to settings, select a different language.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All app content updates to reflect the selected language.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4"/>
                  </a:ext>
                </a:extLst>
              </a:tr>
              <a:tr h="777300">
                <a:tc>
                  <a:txBody>
                    <a:bodyPr/>
                    <a:lstStyle/>
                    <a:p>
                      <a:pPr marL="0" lvl="0" indent="0" algn="ctr" rtl="0">
                        <a:spcBef>
                          <a:spcPts val="0"/>
                        </a:spcBef>
                        <a:spcAft>
                          <a:spcPts val="0"/>
                        </a:spcAft>
                        <a:buNone/>
                      </a:pPr>
                      <a:r>
                        <a:rPr lang="en" sz="1000"/>
                        <a:t>TC5</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9</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Multilingual Support</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Language Persistence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Change language, close and reopen the app.</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App retains the selected language setting.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title"/>
          </p:nvPr>
        </p:nvSpPr>
        <p:spPr>
          <a:xfrm>
            <a:off x="311700" y="0"/>
            <a:ext cx="8520600" cy="678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ct val="40740"/>
              <a:buFont typeface="Arial"/>
              <a:buNone/>
            </a:pPr>
            <a:r>
              <a:rPr lang="en" sz="2700">
                <a:latin typeface="Arial"/>
                <a:ea typeface="Arial"/>
                <a:cs typeface="Arial"/>
                <a:sym typeface="Arial"/>
              </a:rPr>
              <a:t>Test Cases</a:t>
            </a:r>
            <a:endParaRPr/>
          </a:p>
        </p:txBody>
      </p:sp>
      <p:graphicFrame>
        <p:nvGraphicFramePr>
          <p:cNvPr id="393" name="Google Shape;393;p62"/>
          <p:cNvGraphicFramePr/>
          <p:nvPr/>
        </p:nvGraphicFramePr>
        <p:xfrm>
          <a:off x="211225" y="629250"/>
          <a:ext cx="3000000" cy="3000000"/>
        </p:xfrm>
        <a:graphic>
          <a:graphicData uri="http://schemas.openxmlformats.org/drawingml/2006/table">
            <a:tbl>
              <a:tblPr>
                <a:noFill/>
                <a:tableStyleId>{04A1906B-8124-4478-902F-AFA2BCAE4AD1}</a:tableStyleId>
              </a:tblPr>
              <a:tblGrid>
                <a:gridCol w="734175">
                  <a:extLst>
                    <a:ext uri="{9D8B030D-6E8A-4147-A177-3AD203B41FA5}">
                      <a16:colId xmlns:a16="http://schemas.microsoft.com/office/drawing/2014/main" val="20000"/>
                    </a:ext>
                  </a:extLst>
                </a:gridCol>
                <a:gridCol w="926800">
                  <a:extLst>
                    <a:ext uri="{9D8B030D-6E8A-4147-A177-3AD203B41FA5}">
                      <a16:colId xmlns:a16="http://schemas.microsoft.com/office/drawing/2014/main" val="20001"/>
                    </a:ext>
                  </a:extLst>
                </a:gridCol>
                <a:gridCol w="1302450">
                  <a:extLst>
                    <a:ext uri="{9D8B030D-6E8A-4147-A177-3AD203B41FA5}">
                      <a16:colId xmlns:a16="http://schemas.microsoft.com/office/drawing/2014/main" val="20002"/>
                    </a:ext>
                  </a:extLst>
                </a:gridCol>
                <a:gridCol w="1601050">
                  <a:extLst>
                    <a:ext uri="{9D8B030D-6E8A-4147-A177-3AD203B41FA5}">
                      <a16:colId xmlns:a16="http://schemas.microsoft.com/office/drawing/2014/main" val="20003"/>
                    </a:ext>
                  </a:extLst>
                </a:gridCol>
                <a:gridCol w="1562525">
                  <a:extLst>
                    <a:ext uri="{9D8B030D-6E8A-4147-A177-3AD203B41FA5}">
                      <a16:colId xmlns:a16="http://schemas.microsoft.com/office/drawing/2014/main" val="20004"/>
                    </a:ext>
                  </a:extLst>
                </a:gridCol>
                <a:gridCol w="1755150">
                  <a:extLst>
                    <a:ext uri="{9D8B030D-6E8A-4147-A177-3AD203B41FA5}">
                      <a16:colId xmlns:a16="http://schemas.microsoft.com/office/drawing/2014/main" val="20005"/>
                    </a:ext>
                  </a:extLst>
                </a:gridCol>
                <a:gridCol w="695650">
                  <a:extLst>
                    <a:ext uri="{9D8B030D-6E8A-4147-A177-3AD203B41FA5}">
                      <a16:colId xmlns:a16="http://schemas.microsoft.com/office/drawing/2014/main" val="20006"/>
                    </a:ext>
                  </a:extLst>
                </a:gridCol>
              </a:tblGrid>
              <a:tr h="357175">
                <a:tc>
                  <a:txBody>
                    <a:bodyPr/>
                    <a:lstStyle/>
                    <a:p>
                      <a:pPr marL="0" lvl="0" indent="0" algn="ctr" rtl="0">
                        <a:spcBef>
                          <a:spcPts val="0"/>
                        </a:spcBef>
                        <a:spcAft>
                          <a:spcPts val="0"/>
                        </a:spcAft>
                        <a:buNone/>
                      </a:pPr>
                      <a:r>
                        <a:rPr lang="en" sz="1000" b="1">
                          <a:solidFill>
                            <a:schemeClr val="lt1"/>
                          </a:solidFill>
                        </a:rPr>
                        <a:t>Test Case ID</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User Story ID</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Feature</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Description</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Steps</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Expected Result</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Status</a:t>
                      </a:r>
                      <a:endParaRPr sz="1000" b="1">
                        <a:solidFill>
                          <a:schemeClr val="lt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extLst>
                  <a:ext uri="{0D108BD9-81ED-4DB2-BD59-A6C34878D82A}">
                    <a16:rowId xmlns:a16="http://schemas.microsoft.com/office/drawing/2014/main" val="10000"/>
                  </a:ext>
                </a:extLst>
              </a:tr>
              <a:tr h="681900">
                <a:tc>
                  <a:txBody>
                    <a:bodyPr/>
                    <a:lstStyle/>
                    <a:p>
                      <a:pPr marL="0" lvl="0" indent="0" algn="ctr" rtl="0">
                        <a:spcBef>
                          <a:spcPts val="0"/>
                        </a:spcBef>
                        <a:spcAft>
                          <a:spcPts val="0"/>
                        </a:spcAft>
                        <a:buNone/>
                      </a:pPr>
                      <a:r>
                        <a:rPr lang="en" sz="1000"/>
                        <a:t>TC6</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9</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Multilingual Support</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Display Content in Selected Language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Select a language, navigate through various app sections.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All textual content is displayed in the chosen language.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b="1"/>
                        <a:t>Pass</a:t>
                      </a:r>
                      <a:endParaRPr sz="10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1"/>
                  </a:ext>
                </a:extLst>
              </a:tr>
              <a:tr h="681900">
                <a:tc>
                  <a:txBody>
                    <a:bodyPr/>
                    <a:lstStyle/>
                    <a:p>
                      <a:pPr marL="0" lvl="0" indent="0" algn="ctr" rtl="0">
                        <a:spcBef>
                          <a:spcPts val="0"/>
                        </a:spcBef>
                        <a:spcAft>
                          <a:spcPts val="0"/>
                        </a:spcAft>
                        <a:buNone/>
                      </a:pPr>
                      <a:r>
                        <a:rPr lang="en" sz="1000"/>
                        <a:t>TC7</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10</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Recipe Sharing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Submit Recipe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Navigate to recipe submission page, fill in details, submit.</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Recipe is added to the collection and is viewable by others.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b="1"/>
                        <a:t>Pass</a:t>
                      </a:r>
                      <a:endParaRPr sz="10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2"/>
                  </a:ext>
                </a:extLst>
              </a:tr>
              <a:tr h="1006675">
                <a:tc>
                  <a:txBody>
                    <a:bodyPr/>
                    <a:lstStyle/>
                    <a:p>
                      <a:pPr marL="0" lvl="0" indent="0" algn="ctr" rtl="0">
                        <a:spcBef>
                          <a:spcPts val="0"/>
                        </a:spcBef>
                        <a:spcAft>
                          <a:spcPts val="0"/>
                        </a:spcAft>
                        <a:buNone/>
                      </a:pPr>
                      <a:r>
                        <a:rPr lang="en" sz="1000"/>
                        <a:t>TC8</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10</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Recipe Sharing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Recipe Detail Viewing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Click on a user-submitted recipe.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Detailed view of the recipe including ingredients, instructions, and media if available.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b="1"/>
                        <a:t>Pass</a:t>
                      </a:r>
                      <a:endParaRPr sz="10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3"/>
                  </a:ext>
                </a:extLst>
              </a:tr>
              <a:tr h="844275">
                <a:tc>
                  <a:txBody>
                    <a:bodyPr/>
                    <a:lstStyle/>
                    <a:p>
                      <a:pPr marL="0" lvl="0" indent="0" algn="ctr" rtl="0">
                        <a:spcBef>
                          <a:spcPts val="0"/>
                        </a:spcBef>
                        <a:spcAft>
                          <a:spcPts val="0"/>
                        </a:spcAft>
                        <a:buNone/>
                      </a:pPr>
                      <a:r>
                        <a:rPr lang="en" sz="1000"/>
                        <a:t>TC9</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10</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Recipe Sharing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Invalid Recipe Submission</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Attempt to submit a recipe with missing required fields.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Error messages are shown and submission is prevented.</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b="1"/>
                        <a:t>Pass</a:t>
                      </a:r>
                      <a:endParaRPr sz="10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4"/>
                  </a:ext>
                </a:extLst>
              </a:tr>
              <a:tr h="681900">
                <a:tc>
                  <a:txBody>
                    <a:bodyPr/>
                    <a:lstStyle/>
                    <a:p>
                      <a:pPr marL="0" lvl="0" indent="0" algn="ctr" rtl="0">
                        <a:spcBef>
                          <a:spcPts val="0"/>
                        </a:spcBef>
                        <a:spcAft>
                          <a:spcPts val="0"/>
                        </a:spcAft>
                        <a:buNone/>
                      </a:pPr>
                      <a:r>
                        <a:rPr lang="en" sz="1000"/>
                        <a:t>TC10</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11</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Challenges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Join Challenge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Browse available challenges, select a challenge, join.</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User is added to the challenge and can start participating.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b="1"/>
                        <a:t>Pass</a:t>
                      </a:r>
                      <a:endParaRPr sz="10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3"/>
          <p:cNvSpPr txBox="1">
            <a:spLocks noGrp="1"/>
          </p:cNvSpPr>
          <p:nvPr>
            <p:ph type="title"/>
          </p:nvPr>
        </p:nvSpPr>
        <p:spPr>
          <a:xfrm>
            <a:off x="311700" y="0"/>
            <a:ext cx="8520600" cy="69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ct val="40740"/>
              <a:buFont typeface="Arial"/>
              <a:buNone/>
            </a:pPr>
            <a:r>
              <a:rPr lang="en" sz="2700">
                <a:latin typeface="Arial"/>
                <a:ea typeface="Arial"/>
                <a:cs typeface="Arial"/>
                <a:sym typeface="Arial"/>
              </a:rPr>
              <a:t>Test Cases</a:t>
            </a:r>
            <a:endParaRPr/>
          </a:p>
        </p:txBody>
      </p:sp>
      <p:graphicFrame>
        <p:nvGraphicFramePr>
          <p:cNvPr id="399" name="Google Shape;399;p63"/>
          <p:cNvGraphicFramePr/>
          <p:nvPr/>
        </p:nvGraphicFramePr>
        <p:xfrm>
          <a:off x="227275" y="629925"/>
          <a:ext cx="3000000" cy="3000000"/>
        </p:xfrm>
        <a:graphic>
          <a:graphicData uri="http://schemas.openxmlformats.org/drawingml/2006/table">
            <a:tbl>
              <a:tblPr>
                <a:noFill/>
                <a:tableStyleId>{04A1906B-8124-4478-902F-AFA2BCAE4AD1}</a:tableStyleId>
              </a:tblPr>
              <a:tblGrid>
                <a:gridCol w="959600">
                  <a:extLst>
                    <a:ext uri="{9D8B030D-6E8A-4147-A177-3AD203B41FA5}">
                      <a16:colId xmlns:a16="http://schemas.microsoft.com/office/drawing/2014/main" val="20000"/>
                    </a:ext>
                  </a:extLst>
                </a:gridCol>
                <a:gridCol w="930725">
                  <a:extLst>
                    <a:ext uri="{9D8B030D-6E8A-4147-A177-3AD203B41FA5}">
                      <a16:colId xmlns:a16="http://schemas.microsoft.com/office/drawing/2014/main" val="20001"/>
                    </a:ext>
                  </a:extLst>
                </a:gridCol>
                <a:gridCol w="1171500">
                  <a:extLst>
                    <a:ext uri="{9D8B030D-6E8A-4147-A177-3AD203B41FA5}">
                      <a16:colId xmlns:a16="http://schemas.microsoft.com/office/drawing/2014/main" val="20002"/>
                    </a:ext>
                  </a:extLst>
                </a:gridCol>
                <a:gridCol w="1412300">
                  <a:extLst>
                    <a:ext uri="{9D8B030D-6E8A-4147-A177-3AD203B41FA5}">
                      <a16:colId xmlns:a16="http://schemas.microsoft.com/office/drawing/2014/main" val="20003"/>
                    </a:ext>
                  </a:extLst>
                </a:gridCol>
                <a:gridCol w="1672375">
                  <a:extLst>
                    <a:ext uri="{9D8B030D-6E8A-4147-A177-3AD203B41FA5}">
                      <a16:colId xmlns:a16="http://schemas.microsoft.com/office/drawing/2014/main" val="20004"/>
                    </a:ext>
                  </a:extLst>
                </a:gridCol>
                <a:gridCol w="1633825">
                  <a:extLst>
                    <a:ext uri="{9D8B030D-6E8A-4147-A177-3AD203B41FA5}">
                      <a16:colId xmlns:a16="http://schemas.microsoft.com/office/drawing/2014/main" val="20005"/>
                    </a:ext>
                  </a:extLst>
                </a:gridCol>
                <a:gridCol w="824775">
                  <a:extLst>
                    <a:ext uri="{9D8B030D-6E8A-4147-A177-3AD203B41FA5}">
                      <a16:colId xmlns:a16="http://schemas.microsoft.com/office/drawing/2014/main" val="20006"/>
                    </a:ext>
                  </a:extLst>
                </a:gridCol>
              </a:tblGrid>
              <a:tr h="419050">
                <a:tc>
                  <a:txBody>
                    <a:bodyPr/>
                    <a:lstStyle/>
                    <a:p>
                      <a:pPr marL="0" lvl="0" indent="0" algn="ctr" rtl="0">
                        <a:spcBef>
                          <a:spcPts val="0"/>
                        </a:spcBef>
                        <a:spcAft>
                          <a:spcPts val="0"/>
                        </a:spcAft>
                        <a:buNone/>
                      </a:pPr>
                      <a:r>
                        <a:rPr lang="en" sz="1000" b="1">
                          <a:solidFill>
                            <a:schemeClr val="lt1"/>
                          </a:solidFill>
                        </a:rPr>
                        <a:t>Test Case ID</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User Story ID</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Feature</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Description</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Steps</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Expected Result</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spcBef>
                          <a:spcPts val="0"/>
                        </a:spcBef>
                        <a:spcAft>
                          <a:spcPts val="0"/>
                        </a:spcAft>
                        <a:buNone/>
                      </a:pPr>
                      <a:r>
                        <a:rPr lang="en" sz="1000" b="1">
                          <a:solidFill>
                            <a:schemeClr val="lt1"/>
                          </a:solidFill>
                        </a:rPr>
                        <a:t>Status</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extLst>
                  <a:ext uri="{0D108BD9-81ED-4DB2-BD59-A6C34878D82A}">
                    <a16:rowId xmlns:a16="http://schemas.microsoft.com/office/drawing/2014/main" val="10000"/>
                  </a:ext>
                </a:extLst>
              </a:tr>
              <a:tr h="800025">
                <a:tc>
                  <a:txBody>
                    <a:bodyPr/>
                    <a:lstStyle/>
                    <a:p>
                      <a:pPr marL="0" lvl="0" indent="0" algn="ctr" rtl="0">
                        <a:spcBef>
                          <a:spcPts val="0"/>
                        </a:spcBef>
                        <a:spcAft>
                          <a:spcPts val="0"/>
                        </a:spcAft>
                        <a:buNone/>
                      </a:pPr>
                      <a:r>
                        <a:rPr lang="en" sz="1000"/>
                        <a:t>TC11</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11</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Challenges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Track Progress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Participate in a challenge, log activities.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Progress is tracked and displayed correctly.</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1"/>
                  </a:ext>
                </a:extLst>
              </a:tr>
              <a:tr h="800025">
                <a:tc>
                  <a:txBody>
                    <a:bodyPr/>
                    <a:lstStyle/>
                    <a:p>
                      <a:pPr marL="0" lvl="0" indent="0" algn="ctr" rtl="0">
                        <a:spcBef>
                          <a:spcPts val="0"/>
                        </a:spcBef>
                        <a:spcAft>
                          <a:spcPts val="0"/>
                        </a:spcAft>
                        <a:buNone/>
                      </a:pPr>
                      <a:r>
                        <a:rPr lang="en" sz="1000"/>
                        <a:t>TC12</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11</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Challenges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Complete Challenge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Meet all challenge criteria.</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Challenge is marked as completed and rewards are issued.</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2"/>
                  </a:ext>
                </a:extLst>
              </a:tr>
              <a:tr h="1180975">
                <a:tc>
                  <a:txBody>
                    <a:bodyPr/>
                    <a:lstStyle/>
                    <a:p>
                      <a:pPr marL="0" lvl="0" indent="0" algn="ctr" rtl="0">
                        <a:spcBef>
                          <a:spcPts val="0"/>
                        </a:spcBef>
                        <a:spcAft>
                          <a:spcPts val="0"/>
                        </a:spcAft>
                        <a:buNone/>
                      </a:pPr>
                      <a:r>
                        <a:rPr lang="en" sz="1000"/>
                        <a:t>TC13</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12</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Intake Reminders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Set Reminder</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Go to reminder settings, enable reminders, set frequency and timing.</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Reminders are set up as specified.</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3"/>
                  </a:ext>
                </a:extLst>
              </a:tr>
              <a:tr h="990475">
                <a:tc>
                  <a:txBody>
                    <a:bodyPr/>
                    <a:lstStyle/>
                    <a:p>
                      <a:pPr marL="0" lvl="0" indent="0" algn="ctr" rtl="0">
                        <a:spcBef>
                          <a:spcPts val="0"/>
                        </a:spcBef>
                        <a:spcAft>
                          <a:spcPts val="0"/>
                        </a:spcAft>
                        <a:buNone/>
                      </a:pPr>
                      <a:r>
                        <a:rPr lang="en" sz="1000"/>
                        <a:t>TC14</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12</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Intake Reminders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Reminder Persistence</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Set reminders, close and reopen the app.</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Reminder settings are preserved.</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Pass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TEAM MEMBERS</a:t>
            </a:r>
            <a:endParaRPr/>
          </a:p>
        </p:txBody>
      </p:sp>
      <p:pic>
        <p:nvPicPr>
          <p:cNvPr id="161" name="Google Shape;161;p28"/>
          <p:cNvPicPr preferRelativeResize="0"/>
          <p:nvPr/>
        </p:nvPicPr>
        <p:blipFill rotWithShape="1">
          <a:blip r:embed="rId3">
            <a:alphaModFix/>
          </a:blip>
          <a:srcRect/>
          <a:stretch/>
        </p:blipFill>
        <p:spPr>
          <a:xfrm>
            <a:off x="374498" y="1225225"/>
            <a:ext cx="2830400" cy="3175175"/>
          </a:xfrm>
          <a:prstGeom prst="rect">
            <a:avLst/>
          </a:prstGeom>
          <a:noFill/>
          <a:ln>
            <a:noFill/>
          </a:ln>
        </p:spPr>
      </p:pic>
      <p:sp>
        <p:nvSpPr>
          <p:cNvPr id="162" name="Google Shape;162;p28"/>
          <p:cNvSpPr txBox="1"/>
          <p:nvPr/>
        </p:nvSpPr>
        <p:spPr>
          <a:xfrm>
            <a:off x="425825" y="4478400"/>
            <a:ext cx="28305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Ashish Padma</a:t>
            </a:r>
            <a:br>
              <a:rPr lang="en" sz="1400" b="0" i="0" u="none" strike="noStrike" cap="none">
                <a:solidFill>
                  <a:schemeClr val="dk1"/>
                </a:solidFill>
                <a:latin typeface="Open Sans"/>
                <a:ea typeface="Open Sans"/>
                <a:cs typeface="Open Sans"/>
                <a:sym typeface="Open Sans"/>
              </a:rPr>
            </a:br>
            <a:r>
              <a:rPr lang="en" sz="1400" b="0" i="0" u="none" strike="noStrike" cap="none">
                <a:solidFill>
                  <a:schemeClr val="dk1"/>
                </a:solidFill>
                <a:latin typeface="Open Sans"/>
                <a:ea typeface="Open Sans"/>
                <a:cs typeface="Open Sans"/>
                <a:sym typeface="Open Sans"/>
              </a:rPr>
              <a:t>Machine Learning Engineer</a:t>
            </a:r>
            <a:endParaRPr sz="1400" b="0" i="0" u="none" strike="noStrike" cap="none">
              <a:solidFill>
                <a:schemeClr val="dk1"/>
              </a:solidFill>
              <a:latin typeface="Open Sans"/>
              <a:ea typeface="Open Sans"/>
              <a:cs typeface="Open Sans"/>
              <a:sym typeface="Open Sans"/>
            </a:endParaRPr>
          </a:p>
        </p:txBody>
      </p:sp>
      <p:pic>
        <p:nvPicPr>
          <p:cNvPr id="163" name="Google Shape;163;p28"/>
          <p:cNvPicPr preferRelativeResize="0"/>
          <p:nvPr/>
        </p:nvPicPr>
        <p:blipFill rotWithShape="1">
          <a:blip r:embed="rId4">
            <a:alphaModFix/>
          </a:blip>
          <a:srcRect/>
          <a:stretch/>
        </p:blipFill>
        <p:spPr>
          <a:xfrm>
            <a:off x="3408725" y="1225225"/>
            <a:ext cx="2768601" cy="3175176"/>
          </a:xfrm>
          <a:prstGeom prst="rect">
            <a:avLst/>
          </a:prstGeom>
          <a:noFill/>
          <a:ln>
            <a:noFill/>
          </a:ln>
        </p:spPr>
      </p:pic>
      <p:sp>
        <p:nvSpPr>
          <p:cNvPr id="164" name="Google Shape;164;p28"/>
          <p:cNvSpPr txBox="1"/>
          <p:nvPr/>
        </p:nvSpPr>
        <p:spPr>
          <a:xfrm>
            <a:off x="6229938" y="4478400"/>
            <a:ext cx="28305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Sushmitha Reddy Poddaturu </a:t>
            </a:r>
            <a:br>
              <a:rPr lang="en" sz="1400" b="0" i="0" u="none" strike="noStrike" cap="none">
                <a:solidFill>
                  <a:schemeClr val="dk1"/>
                </a:solidFill>
                <a:latin typeface="Open Sans"/>
                <a:ea typeface="Open Sans"/>
                <a:cs typeface="Open Sans"/>
                <a:sym typeface="Open Sans"/>
              </a:rPr>
            </a:br>
            <a:r>
              <a:rPr lang="en" sz="1400" b="0" i="0" u="none" strike="noStrike" cap="none">
                <a:solidFill>
                  <a:schemeClr val="dk1"/>
                </a:solidFill>
                <a:latin typeface="Open Sans"/>
                <a:ea typeface="Open Sans"/>
                <a:cs typeface="Open Sans"/>
                <a:sym typeface="Open Sans"/>
              </a:rPr>
              <a:t>Machine Learning Engineer</a:t>
            </a:r>
            <a:endParaRPr sz="1400" b="0" i="0" u="none" strike="noStrike" cap="none">
              <a:solidFill>
                <a:schemeClr val="dk1"/>
              </a:solidFill>
              <a:latin typeface="Open Sans"/>
              <a:ea typeface="Open Sans"/>
              <a:cs typeface="Open Sans"/>
              <a:sym typeface="Open Sans"/>
            </a:endParaRPr>
          </a:p>
        </p:txBody>
      </p:sp>
      <p:pic>
        <p:nvPicPr>
          <p:cNvPr id="165" name="Google Shape;165;p28"/>
          <p:cNvPicPr preferRelativeResize="0"/>
          <p:nvPr/>
        </p:nvPicPr>
        <p:blipFill rotWithShape="1">
          <a:blip r:embed="rId5">
            <a:alphaModFix/>
          </a:blip>
          <a:srcRect/>
          <a:stretch/>
        </p:blipFill>
        <p:spPr>
          <a:xfrm>
            <a:off x="6329725" y="1225225"/>
            <a:ext cx="2630925" cy="3175176"/>
          </a:xfrm>
          <a:prstGeom prst="rect">
            <a:avLst/>
          </a:prstGeom>
          <a:noFill/>
          <a:ln>
            <a:noFill/>
          </a:ln>
        </p:spPr>
      </p:pic>
      <p:sp>
        <p:nvSpPr>
          <p:cNvPr id="166" name="Google Shape;166;p28"/>
          <p:cNvSpPr txBox="1"/>
          <p:nvPr/>
        </p:nvSpPr>
        <p:spPr>
          <a:xfrm>
            <a:off x="3408725" y="4478400"/>
            <a:ext cx="28305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Poojitha chinthala </a:t>
            </a:r>
            <a:br>
              <a:rPr lang="en" sz="1400" b="0" i="0" u="none" strike="noStrike" cap="none">
                <a:solidFill>
                  <a:schemeClr val="dk1"/>
                </a:solidFill>
                <a:latin typeface="Open Sans"/>
                <a:ea typeface="Open Sans"/>
                <a:cs typeface="Open Sans"/>
                <a:sym typeface="Open Sans"/>
              </a:rPr>
            </a:br>
            <a:r>
              <a:rPr lang="en" sz="1400" b="0" i="0" u="none" strike="noStrike" cap="none">
                <a:solidFill>
                  <a:schemeClr val="dk1"/>
                </a:solidFill>
                <a:latin typeface="Open Sans"/>
                <a:ea typeface="Open Sans"/>
                <a:cs typeface="Open Sans"/>
                <a:sym typeface="Open Sans"/>
              </a:rPr>
              <a:t>Machine Learning Engineer</a:t>
            </a:r>
            <a:endParaRPr sz="14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4"/>
          <p:cNvSpPr txBox="1">
            <a:spLocks noGrp="1"/>
          </p:cNvSpPr>
          <p:nvPr>
            <p:ph type="title"/>
          </p:nvPr>
        </p:nvSpPr>
        <p:spPr>
          <a:xfrm>
            <a:off x="311700" y="0"/>
            <a:ext cx="8520600" cy="7263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200"/>
              <a:buNone/>
            </a:pPr>
            <a:r>
              <a:rPr lang="en" sz="2700">
                <a:latin typeface="Arial"/>
                <a:ea typeface="Arial"/>
                <a:cs typeface="Arial"/>
                <a:sym typeface="Arial"/>
              </a:rPr>
              <a:t>Stories Completed</a:t>
            </a:r>
            <a:endParaRPr sz="2700">
              <a:latin typeface="Arial"/>
              <a:ea typeface="Arial"/>
              <a:cs typeface="Arial"/>
              <a:sym typeface="Arial"/>
            </a:endParaRPr>
          </a:p>
        </p:txBody>
      </p:sp>
      <p:graphicFrame>
        <p:nvGraphicFramePr>
          <p:cNvPr id="405" name="Google Shape;405;p64"/>
          <p:cNvGraphicFramePr/>
          <p:nvPr/>
        </p:nvGraphicFramePr>
        <p:xfrm>
          <a:off x="227250" y="771850"/>
          <a:ext cx="3000000" cy="3000000"/>
        </p:xfrm>
        <a:graphic>
          <a:graphicData uri="http://schemas.openxmlformats.org/drawingml/2006/table">
            <a:tbl>
              <a:tblPr>
                <a:noFill/>
                <a:tableStyleId>{04A1906B-8124-4478-902F-AFA2BCAE4AD1}</a:tableStyleId>
              </a:tblPr>
              <a:tblGrid>
                <a:gridCol w="1066000">
                  <a:extLst>
                    <a:ext uri="{9D8B030D-6E8A-4147-A177-3AD203B41FA5}">
                      <a16:colId xmlns:a16="http://schemas.microsoft.com/office/drawing/2014/main" val="20000"/>
                    </a:ext>
                  </a:extLst>
                </a:gridCol>
                <a:gridCol w="1441700">
                  <a:extLst>
                    <a:ext uri="{9D8B030D-6E8A-4147-A177-3AD203B41FA5}">
                      <a16:colId xmlns:a16="http://schemas.microsoft.com/office/drawing/2014/main" val="20001"/>
                    </a:ext>
                  </a:extLst>
                </a:gridCol>
                <a:gridCol w="3262100">
                  <a:extLst>
                    <a:ext uri="{9D8B030D-6E8A-4147-A177-3AD203B41FA5}">
                      <a16:colId xmlns:a16="http://schemas.microsoft.com/office/drawing/2014/main" val="20002"/>
                    </a:ext>
                  </a:extLst>
                </a:gridCol>
                <a:gridCol w="1114200">
                  <a:extLst>
                    <a:ext uri="{9D8B030D-6E8A-4147-A177-3AD203B41FA5}">
                      <a16:colId xmlns:a16="http://schemas.microsoft.com/office/drawing/2014/main" val="20003"/>
                    </a:ext>
                  </a:extLst>
                </a:gridCol>
                <a:gridCol w="1721000">
                  <a:extLst>
                    <a:ext uri="{9D8B030D-6E8A-4147-A177-3AD203B41FA5}">
                      <a16:colId xmlns:a16="http://schemas.microsoft.com/office/drawing/2014/main" val="20004"/>
                    </a:ext>
                  </a:extLst>
                </a:gridCol>
              </a:tblGrid>
              <a:tr h="465225">
                <a:tc>
                  <a:txBody>
                    <a:bodyPr/>
                    <a:lstStyle/>
                    <a:p>
                      <a:pPr marL="0" lvl="0" indent="0" algn="ctr" rtl="0">
                        <a:lnSpc>
                          <a:spcPct val="115000"/>
                        </a:lnSpc>
                        <a:spcBef>
                          <a:spcPts val="0"/>
                        </a:spcBef>
                        <a:spcAft>
                          <a:spcPts val="0"/>
                        </a:spcAft>
                        <a:buNone/>
                      </a:pPr>
                      <a:r>
                        <a:rPr lang="en" sz="1000" b="1">
                          <a:solidFill>
                            <a:schemeClr val="lt1"/>
                          </a:solidFill>
                          <a:uFill>
                            <a:noFill/>
                          </a:uFill>
                          <a:hlinkClick r:id="rId3">
                            <a:extLst>
                              <a:ext uri="{A12FA001-AC4F-418D-AE19-62706E023703}">
                                <ahyp:hlinkClr xmlns:ahyp="http://schemas.microsoft.com/office/drawing/2018/hyperlinkcolor" val="tx"/>
                              </a:ext>
                            </a:extLst>
                          </a:hlinkClick>
                        </a:rPr>
                        <a:t>S.no</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lnSpc>
                          <a:spcPct val="115000"/>
                        </a:lnSpc>
                        <a:spcBef>
                          <a:spcPts val="0"/>
                        </a:spcBef>
                        <a:spcAft>
                          <a:spcPts val="0"/>
                        </a:spcAft>
                        <a:buNone/>
                      </a:pPr>
                      <a:r>
                        <a:rPr lang="en" sz="1000" b="1">
                          <a:solidFill>
                            <a:schemeClr val="lt1"/>
                          </a:solidFill>
                        </a:rPr>
                        <a:t>Feature</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lnSpc>
                          <a:spcPct val="115000"/>
                        </a:lnSpc>
                        <a:spcBef>
                          <a:spcPts val="0"/>
                        </a:spcBef>
                        <a:spcAft>
                          <a:spcPts val="0"/>
                        </a:spcAft>
                        <a:buNone/>
                      </a:pPr>
                      <a:r>
                        <a:rPr lang="en" sz="1000" b="1">
                          <a:solidFill>
                            <a:schemeClr val="lt1"/>
                          </a:solidFill>
                        </a:rPr>
                        <a:t>User Story</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lnSpc>
                          <a:spcPct val="115000"/>
                        </a:lnSpc>
                        <a:spcBef>
                          <a:spcPts val="0"/>
                        </a:spcBef>
                        <a:spcAft>
                          <a:spcPts val="0"/>
                        </a:spcAft>
                        <a:buNone/>
                      </a:pPr>
                      <a:r>
                        <a:rPr lang="en" sz="1000" b="1">
                          <a:solidFill>
                            <a:schemeClr val="lt1"/>
                          </a:solidFill>
                        </a:rPr>
                        <a:t>Points</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tc>
                  <a:txBody>
                    <a:bodyPr/>
                    <a:lstStyle/>
                    <a:p>
                      <a:pPr marL="0" lvl="0" indent="0" algn="ctr" rtl="0">
                        <a:lnSpc>
                          <a:spcPct val="115000"/>
                        </a:lnSpc>
                        <a:spcBef>
                          <a:spcPts val="0"/>
                        </a:spcBef>
                        <a:spcAft>
                          <a:spcPts val="0"/>
                        </a:spcAft>
                        <a:buNone/>
                      </a:pPr>
                      <a:r>
                        <a:rPr lang="en" sz="1000" b="1">
                          <a:solidFill>
                            <a:schemeClr val="lt1"/>
                          </a:solidFill>
                        </a:rPr>
                        <a:t>Status</a:t>
                      </a:r>
                      <a:endParaRPr sz="1000" b="1">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607E8B"/>
                        </a:gs>
                        <a:gs pos="100000">
                          <a:srgbClr val="2E373A"/>
                        </a:gs>
                      </a:gsLst>
                      <a:path path="circle">
                        <a:fillToRect l="50000" t="50000" r="50000" b="50000"/>
                      </a:path>
                      <a:tileRect/>
                    </a:gradFill>
                  </a:tcPr>
                </a:tc>
                <a:extLst>
                  <a:ext uri="{0D108BD9-81ED-4DB2-BD59-A6C34878D82A}">
                    <a16:rowId xmlns:a16="http://schemas.microsoft.com/office/drawing/2014/main" val="10000"/>
                  </a:ext>
                </a:extLst>
              </a:tr>
              <a:tr h="595450">
                <a:tc>
                  <a:txBody>
                    <a:bodyPr/>
                    <a:lstStyle/>
                    <a:p>
                      <a:pPr marL="0" lvl="0" indent="0" algn="ctr" rtl="0">
                        <a:spcBef>
                          <a:spcPts val="0"/>
                        </a:spcBef>
                        <a:spcAft>
                          <a:spcPts val="0"/>
                        </a:spcAft>
                        <a:buNone/>
                      </a:pPr>
                      <a:r>
                        <a:rPr lang="en" sz="1000"/>
                        <a:t>8</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Fruit Reviews</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As a user, I want to rate and review the fruits I consume.</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8</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Completed</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1"/>
                  </a:ext>
                </a:extLst>
              </a:tr>
              <a:tr h="595450">
                <a:tc>
                  <a:txBody>
                    <a:bodyPr/>
                    <a:lstStyle/>
                    <a:p>
                      <a:pPr marL="0" lvl="0" indent="0" algn="ctr" rtl="0">
                        <a:spcBef>
                          <a:spcPts val="0"/>
                        </a:spcBef>
                        <a:spcAft>
                          <a:spcPts val="0"/>
                        </a:spcAft>
                        <a:buNone/>
                      </a:pPr>
                      <a:r>
                        <a:rPr lang="en" sz="1000"/>
                        <a:t>9</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Multilingual Support</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As a user, I want the app to provide multilingual support.</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3</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Completed</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2"/>
                  </a:ext>
                </a:extLst>
              </a:tr>
              <a:tr h="781500">
                <a:tc>
                  <a:txBody>
                    <a:bodyPr/>
                    <a:lstStyle/>
                    <a:p>
                      <a:pPr marL="0" lvl="0" indent="0" algn="ctr" rtl="0">
                        <a:spcBef>
                          <a:spcPts val="0"/>
                        </a:spcBef>
                        <a:spcAft>
                          <a:spcPts val="0"/>
                        </a:spcAft>
                        <a:buNone/>
                      </a:pPr>
                      <a:r>
                        <a:rPr lang="en" sz="1000"/>
                        <a:t>10</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Recipe Sharing</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As a user, I want to contribute my own fruit-based recipes to the app.</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8</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Completed</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3"/>
                  </a:ext>
                </a:extLst>
              </a:tr>
              <a:tr h="595450">
                <a:tc>
                  <a:txBody>
                    <a:bodyPr/>
                    <a:lstStyle/>
                    <a:p>
                      <a:pPr marL="0" lvl="0" indent="0" algn="ctr" rtl="0">
                        <a:spcBef>
                          <a:spcPts val="0"/>
                        </a:spcBef>
                        <a:spcAft>
                          <a:spcPts val="0"/>
                        </a:spcAft>
                        <a:buNone/>
                      </a:pPr>
                      <a:r>
                        <a:rPr lang="en" sz="1000"/>
                        <a:t>11</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Challenges</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As a user, I want to participate in fruit consumption challenges.</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13</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Completed</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4"/>
                  </a:ext>
                </a:extLst>
              </a:tr>
              <a:tr h="595450">
                <a:tc>
                  <a:txBody>
                    <a:bodyPr/>
                    <a:lstStyle/>
                    <a:p>
                      <a:pPr marL="0" lvl="0" indent="0" algn="ctr" rtl="0">
                        <a:spcBef>
                          <a:spcPts val="0"/>
                        </a:spcBef>
                        <a:spcAft>
                          <a:spcPts val="0"/>
                        </a:spcAft>
                        <a:buNone/>
                      </a:pPr>
                      <a:r>
                        <a:rPr lang="en" sz="1000"/>
                        <a:t>12</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Intake Reminders</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As a user, I want to receive reminders to log my fruit intake.</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2</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tc>
                  <a:txBody>
                    <a:bodyPr/>
                    <a:lstStyle/>
                    <a:p>
                      <a:pPr marL="0" lvl="0" indent="0" algn="ctr" rtl="0">
                        <a:spcBef>
                          <a:spcPts val="0"/>
                        </a:spcBef>
                        <a:spcAft>
                          <a:spcPts val="0"/>
                        </a:spcAft>
                        <a:buNone/>
                      </a:pPr>
                      <a:r>
                        <a:rPr lang="en" sz="1000"/>
                        <a:t>Completed</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rgbClr val="FFFFFF"/>
                        </a:gs>
                        <a:gs pos="100000">
                          <a:srgbClr val="B3B3B3"/>
                        </a:gs>
                      </a:gsLst>
                      <a:path path="circle">
                        <a:fillToRect l="50000" t="50000" r="50000" b="50000"/>
                      </a:path>
                      <a:tileRect/>
                    </a:gra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Metrics</a:t>
            </a:r>
            <a:endParaRPr/>
          </a:p>
        </p:txBody>
      </p:sp>
      <p:sp>
        <p:nvSpPr>
          <p:cNvPr id="411" name="Google Shape;411;p6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Sprint 2 team velocity: 40</a:t>
            </a:r>
            <a:endParaRPr/>
          </a:p>
          <a:p>
            <a:pPr marL="0" lvl="0" indent="0" algn="l" rtl="0">
              <a:lnSpc>
                <a:spcPct val="115000"/>
              </a:lnSpc>
              <a:spcBef>
                <a:spcPts val="0"/>
              </a:spcBef>
              <a:spcAft>
                <a:spcPts val="0"/>
              </a:spcAft>
              <a:buSzPts val="1800"/>
              <a:buNone/>
            </a:pPr>
            <a:r>
              <a:rPr lang="en"/>
              <a:t>Sprint 3 team velocity: 23</a:t>
            </a:r>
            <a:endParaRPr/>
          </a:p>
          <a:p>
            <a:pPr marL="0" lvl="0" indent="0" algn="l" rtl="0">
              <a:lnSpc>
                <a:spcPct val="115000"/>
              </a:lnSpc>
              <a:spcBef>
                <a:spcPts val="0"/>
              </a:spcBef>
              <a:spcAft>
                <a:spcPts val="0"/>
              </a:spcAft>
              <a:buSzPts val="1800"/>
              <a:buNone/>
            </a:pPr>
            <a:r>
              <a:rPr lang="en"/>
              <a:t>Sprint 4 team velocity: 34</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Average Velocity: (40+23+34) / 3 = 32.33</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For Sprint 4 : 100% completed</a:t>
            </a:r>
            <a:endParaRPr/>
          </a:p>
          <a:p>
            <a:pPr marL="0" lvl="0" indent="0" algn="l" rtl="0">
              <a:lnSpc>
                <a:spcPct val="115000"/>
              </a:lnSpc>
              <a:spcBef>
                <a:spcPts val="0"/>
              </a:spcBef>
              <a:spcAft>
                <a:spcPts val="0"/>
              </a:spcAft>
              <a:buSzPts val="1800"/>
              <a:buNone/>
            </a:pPr>
            <a:r>
              <a:rPr lang="en"/>
              <a:t>Average completion is 100%</a:t>
            </a:r>
            <a:endParaRPr/>
          </a:p>
          <a:p>
            <a:pPr marL="0" lvl="0" indent="0" algn="l" rtl="0">
              <a:lnSpc>
                <a:spcPct val="115000"/>
              </a:lnSpc>
              <a:spcBef>
                <a:spcPts val="0"/>
              </a:spcBef>
              <a:spcAft>
                <a:spcPts val="0"/>
              </a:spcAft>
              <a:buSzPts val="18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All Sprint Burndown chart</a:t>
            </a:r>
            <a:endParaRPr/>
          </a:p>
        </p:txBody>
      </p:sp>
      <p:pic>
        <p:nvPicPr>
          <p:cNvPr id="417" name="Google Shape;417;p66"/>
          <p:cNvPicPr preferRelativeResize="0"/>
          <p:nvPr/>
        </p:nvPicPr>
        <p:blipFill>
          <a:blip r:embed="rId3">
            <a:alphaModFix/>
          </a:blip>
          <a:stretch>
            <a:fillRect/>
          </a:stretch>
        </p:blipFill>
        <p:spPr>
          <a:xfrm>
            <a:off x="1522500" y="1147225"/>
            <a:ext cx="5748327" cy="3691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Burndown chart Sprint 4</a:t>
            </a:r>
            <a:endParaRPr/>
          </a:p>
        </p:txBody>
      </p:sp>
      <p:pic>
        <p:nvPicPr>
          <p:cNvPr id="423" name="Google Shape;423;p67"/>
          <p:cNvPicPr preferRelativeResize="0"/>
          <p:nvPr/>
        </p:nvPicPr>
        <p:blipFill>
          <a:blip r:embed="rId3">
            <a:alphaModFix/>
          </a:blip>
          <a:stretch>
            <a:fillRect/>
          </a:stretch>
        </p:blipFill>
        <p:spPr>
          <a:xfrm>
            <a:off x="702675" y="1097500"/>
            <a:ext cx="5810430" cy="3691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8"/>
          <p:cNvSpPr txBox="1">
            <a:spLocks noGrp="1"/>
          </p:cNvSpPr>
          <p:nvPr>
            <p:ph type="title"/>
          </p:nvPr>
        </p:nvSpPr>
        <p:spPr>
          <a:xfrm>
            <a:off x="311700" y="662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RETROSPECTIVE</a:t>
            </a:r>
            <a:endParaRPr/>
          </a:p>
        </p:txBody>
      </p:sp>
      <p:pic>
        <p:nvPicPr>
          <p:cNvPr id="429" name="Google Shape;429;p68"/>
          <p:cNvPicPr preferRelativeResize="0"/>
          <p:nvPr/>
        </p:nvPicPr>
        <p:blipFill>
          <a:blip r:embed="rId3">
            <a:alphaModFix/>
          </a:blip>
          <a:stretch>
            <a:fillRect/>
          </a:stretch>
        </p:blipFill>
        <p:spPr>
          <a:xfrm>
            <a:off x="96250" y="897525"/>
            <a:ext cx="8839204" cy="38887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9"/>
          <p:cNvSpPr txBox="1">
            <a:spLocks noGrp="1"/>
          </p:cNvSpPr>
          <p:nvPr>
            <p:ph type="title"/>
          </p:nvPr>
        </p:nvSpPr>
        <p:spPr>
          <a:xfrm>
            <a:off x="2776650" y="-88350"/>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Demo Screenshots</a:t>
            </a:r>
            <a:endParaRPr/>
          </a:p>
        </p:txBody>
      </p:sp>
      <p:sp>
        <p:nvSpPr>
          <p:cNvPr id="435" name="Google Shape;435;p69"/>
          <p:cNvSpPr txBox="1"/>
          <p:nvPr/>
        </p:nvSpPr>
        <p:spPr>
          <a:xfrm>
            <a:off x="6879550" y="2250300"/>
            <a:ext cx="1635600" cy="64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a:ea typeface="Open Sans"/>
                <a:cs typeface="Open Sans"/>
                <a:sym typeface="Open Sans"/>
              </a:rPr>
              <a:t>Capture Modal</a:t>
            </a:r>
            <a:endParaRPr sz="1800" b="0" i="0" u="none" strike="noStrike" cap="none">
              <a:solidFill>
                <a:schemeClr val="dk1"/>
              </a:solidFill>
              <a:latin typeface="Open Sans"/>
              <a:ea typeface="Open Sans"/>
              <a:cs typeface="Open Sans"/>
              <a:sym typeface="Open Sans"/>
            </a:endParaRPr>
          </a:p>
        </p:txBody>
      </p:sp>
      <p:sp>
        <p:nvSpPr>
          <p:cNvPr id="436" name="Google Shape;436;p69"/>
          <p:cNvSpPr txBox="1"/>
          <p:nvPr/>
        </p:nvSpPr>
        <p:spPr>
          <a:xfrm>
            <a:off x="2893325" y="2504325"/>
            <a:ext cx="1635600" cy="64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a:ea typeface="Open Sans"/>
                <a:cs typeface="Open Sans"/>
                <a:sym typeface="Open Sans"/>
              </a:rPr>
              <a:t>Favorite</a:t>
            </a: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a:ea typeface="Open Sans"/>
                <a:cs typeface="Open Sans"/>
                <a:sym typeface="Open Sans"/>
              </a:rPr>
              <a:t>Screen</a:t>
            </a:r>
            <a:endParaRPr sz="1800" b="0" i="0" u="none" strike="noStrike" cap="none">
              <a:solidFill>
                <a:schemeClr val="dk1"/>
              </a:solidFill>
              <a:latin typeface="Open Sans"/>
              <a:ea typeface="Open Sans"/>
              <a:cs typeface="Open Sans"/>
              <a:sym typeface="Open Sans"/>
            </a:endParaRPr>
          </a:p>
        </p:txBody>
      </p:sp>
      <p:pic>
        <p:nvPicPr>
          <p:cNvPr id="437" name="Google Shape;437;p69"/>
          <p:cNvPicPr preferRelativeResize="0"/>
          <p:nvPr/>
        </p:nvPicPr>
        <p:blipFill rotWithShape="1">
          <a:blip r:embed="rId3">
            <a:alphaModFix/>
          </a:blip>
          <a:srcRect/>
          <a:stretch/>
        </p:blipFill>
        <p:spPr>
          <a:xfrm>
            <a:off x="783529" y="742950"/>
            <a:ext cx="1993121" cy="4312199"/>
          </a:xfrm>
          <a:prstGeom prst="rect">
            <a:avLst/>
          </a:prstGeom>
          <a:noFill/>
          <a:ln>
            <a:noFill/>
          </a:ln>
        </p:spPr>
      </p:pic>
      <p:pic>
        <p:nvPicPr>
          <p:cNvPr id="438" name="Google Shape;438;p69"/>
          <p:cNvPicPr preferRelativeResize="0"/>
          <p:nvPr/>
        </p:nvPicPr>
        <p:blipFill rotWithShape="1">
          <a:blip r:embed="rId4">
            <a:alphaModFix/>
          </a:blip>
          <a:srcRect/>
          <a:stretch/>
        </p:blipFill>
        <p:spPr>
          <a:xfrm>
            <a:off x="4645600" y="742950"/>
            <a:ext cx="1944225" cy="420642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0"/>
          <p:cNvSpPr txBox="1">
            <a:spLocks noGrp="1"/>
          </p:cNvSpPr>
          <p:nvPr>
            <p:ph type="title"/>
          </p:nvPr>
        </p:nvSpPr>
        <p:spPr>
          <a:xfrm>
            <a:off x="266575"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Demo Screenshots</a:t>
            </a:r>
            <a:endParaRPr/>
          </a:p>
        </p:txBody>
      </p:sp>
      <p:pic>
        <p:nvPicPr>
          <p:cNvPr id="444" name="Google Shape;444;p70"/>
          <p:cNvPicPr preferRelativeResize="0"/>
          <p:nvPr/>
        </p:nvPicPr>
        <p:blipFill rotWithShape="1">
          <a:blip r:embed="rId3">
            <a:alphaModFix/>
          </a:blip>
          <a:srcRect l="29" r="27"/>
          <a:stretch/>
        </p:blipFill>
        <p:spPr>
          <a:xfrm>
            <a:off x="1146200" y="1218175"/>
            <a:ext cx="1491076" cy="3226000"/>
          </a:xfrm>
          <a:prstGeom prst="rect">
            <a:avLst/>
          </a:prstGeom>
          <a:noFill/>
          <a:ln>
            <a:noFill/>
          </a:ln>
        </p:spPr>
      </p:pic>
      <p:pic>
        <p:nvPicPr>
          <p:cNvPr id="445" name="Google Shape;445;p70"/>
          <p:cNvPicPr preferRelativeResize="0"/>
          <p:nvPr/>
        </p:nvPicPr>
        <p:blipFill rotWithShape="1">
          <a:blip r:embed="rId4">
            <a:alphaModFix/>
          </a:blip>
          <a:srcRect l="29" r="27"/>
          <a:stretch/>
        </p:blipFill>
        <p:spPr>
          <a:xfrm>
            <a:off x="4958700" y="1147225"/>
            <a:ext cx="1491076" cy="3226000"/>
          </a:xfrm>
          <a:prstGeom prst="rect">
            <a:avLst/>
          </a:prstGeom>
          <a:noFill/>
          <a:ln>
            <a:noFill/>
          </a:ln>
        </p:spPr>
      </p:pic>
      <p:sp>
        <p:nvSpPr>
          <p:cNvPr id="446" name="Google Shape;446;p70"/>
          <p:cNvSpPr txBox="1"/>
          <p:nvPr/>
        </p:nvSpPr>
        <p:spPr>
          <a:xfrm>
            <a:off x="2740925" y="2351925"/>
            <a:ext cx="1635600" cy="64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a:ea typeface="Open Sans"/>
                <a:cs typeface="Open Sans"/>
                <a:sym typeface="Open Sans"/>
              </a:rPr>
              <a:t>Favorite</a:t>
            </a: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a:ea typeface="Open Sans"/>
                <a:cs typeface="Open Sans"/>
                <a:sym typeface="Open Sans"/>
              </a:rPr>
              <a:t>Screen</a:t>
            </a:r>
            <a:endParaRPr sz="1800" b="0" i="0" u="none" strike="noStrike" cap="none">
              <a:solidFill>
                <a:schemeClr val="dk1"/>
              </a:solidFill>
              <a:latin typeface="Open Sans"/>
              <a:ea typeface="Open Sans"/>
              <a:cs typeface="Open Sans"/>
              <a:sym typeface="Open Sans"/>
            </a:endParaRPr>
          </a:p>
        </p:txBody>
      </p:sp>
      <p:sp>
        <p:nvSpPr>
          <p:cNvPr id="447" name="Google Shape;447;p70"/>
          <p:cNvSpPr txBox="1"/>
          <p:nvPr/>
        </p:nvSpPr>
        <p:spPr>
          <a:xfrm>
            <a:off x="6750975" y="2351925"/>
            <a:ext cx="1635600" cy="64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a:ea typeface="Open Sans"/>
                <a:cs typeface="Open Sans"/>
                <a:sym typeface="Open Sans"/>
              </a:rPr>
              <a:t>Profile Screen</a:t>
            </a:r>
            <a:endParaRPr sz="18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Demo Screenshots Auth Screen</a:t>
            </a:r>
            <a:endParaRPr/>
          </a:p>
        </p:txBody>
      </p:sp>
      <p:pic>
        <p:nvPicPr>
          <p:cNvPr id="453" name="Google Shape;453;p71"/>
          <p:cNvPicPr preferRelativeResize="0"/>
          <p:nvPr/>
        </p:nvPicPr>
        <p:blipFill>
          <a:blip r:embed="rId3">
            <a:alphaModFix/>
          </a:blip>
          <a:stretch>
            <a:fillRect/>
          </a:stretch>
        </p:blipFill>
        <p:spPr>
          <a:xfrm>
            <a:off x="798598" y="1147225"/>
            <a:ext cx="1694550" cy="3446001"/>
          </a:xfrm>
          <a:prstGeom prst="rect">
            <a:avLst/>
          </a:prstGeom>
          <a:noFill/>
          <a:ln>
            <a:noFill/>
          </a:ln>
        </p:spPr>
      </p:pic>
      <p:pic>
        <p:nvPicPr>
          <p:cNvPr id="454" name="Google Shape;454;p71"/>
          <p:cNvPicPr preferRelativeResize="0"/>
          <p:nvPr/>
        </p:nvPicPr>
        <p:blipFill>
          <a:blip r:embed="rId4">
            <a:alphaModFix/>
          </a:blip>
          <a:stretch>
            <a:fillRect/>
          </a:stretch>
        </p:blipFill>
        <p:spPr>
          <a:xfrm>
            <a:off x="798598" y="1147225"/>
            <a:ext cx="1694550" cy="3446001"/>
          </a:xfrm>
          <a:prstGeom prst="rect">
            <a:avLst/>
          </a:prstGeom>
          <a:noFill/>
          <a:ln>
            <a:noFill/>
          </a:ln>
        </p:spPr>
      </p:pic>
      <p:pic>
        <p:nvPicPr>
          <p:cNvPr id="455" name="Google Shape;455;p71"/>
          <p:cNvPicPr preferRelativeResize="0"/>
          <p:nvPr/>
        </p:nvPicPr>
        <p:blipFill>
          <a:blip r:embed="rId5">
            <a:alphaModFix/>
          </a:blip>
          <a:stretch>
            <a:fillRect/>
          </a:stretch>
        </p:blipFill>
        <p:spPr>
          <a:xfrm>
            <a:off x="798598" y="1147225"/>
            <a:ext cx="1694550" cy="3446001"/>
          </a:xfrm>
          <a:prstGeom prst="rect">
            <a:avLst/>
          </a:prstGeom>
          <a:noFill/>
          <a:ln>
            <a:noFill/>
          </a:ln>
        </p:spPr>
      </p:pic>
      <p:pic>
        <p:nvPicPr>
          <p:cNvPr id="456" name="Google Shape;456;p71"/>
          <p:cNvPicPr preferRelativeResize="0"/>
          <p:nvPr/>
        </p:nvPicPr>
        <p:blipFill>
          <a:blip r:embed="rId4">
            <a:alphaModFix/>
          </a:blip>
          <a:stretch>
            <a:fillRect/>
          </a:stretch>
        </p:blipFill>
        <p:spPr>
          <a:xfrm>
            <a:off x="3498706" y="1147225"/>
            <a:ext cx="1593444" cy="3446001"/>
          </a:xfrm>
          <a:prstGeom prst="rect">
            <a:avLst/>
          </a:prstGeom>
          <a:noFill/>
          <a:ln>
            <a:noFill/>
          </a:ln>
        </p:spPr>
      </p:pic>
      <p:pic>
        <p:nvPicPr>
          <p:cNvPr id="457" name="Google Shape;457;p71"/>
          <p:cNvPicPr preferRelativeResize="0"/>
          <p:nvPr/>
        </p:nvPicPr>
        <p:blipFill>
          <a:blip r:embed="rId3">
            <a:alphaModFix/>
          </a:blip>
          <a:stretch>
            <a:fillRect/>
          </a:stretch>
        </p:blipFill>
        <p:spPr>
          <a:xfrm>
            <a:off x="6466325" y="1147187"/>
            <a:ext cx="1593451" cy="344603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2"/>
          <p:cNvSpPr txBox="1">
            <a:spLocks noGrp="1"/>
          </p:cNvSpPr>
          <p:nvPr>
            <p:ph type="title"/>
          </p:nvPr>
        </p:nvSpPr>
        <p:spPr>
          <a:xfrm>
            <a:off x="3227000" y="-11597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Application</a:t>
            </a:r>
            <a:endParaRPr/>
          </a:p>
        </p:txBody>
      </p:sp>
      <p:pic>
        <p:nvPicPr>
          <p:cNvPr id="463" name="Google Shape;463;p72"/>
          <p:cNvPicPr preferRelativeResize="0"/>
          <p:nvPr/>
        </p:nvPicPr>
        <p:blipFill rotWithShape="1">
          <a:blip r:embed="rId3">
            <a:alphaModFix/>
          </a:blip>
          <a:srcRect/>
          <a:stretch/>
        </p:blipFill>
        <p:spPr>
          <a:xfrm>
            <a:off x="428275" y="61775"/>
            <a:ext cx="2321225" cy="5019950"/>
          </a:xfrm>
          <a:prstGeom prst="rect">
            <a:avLst/>
          </a:prstGeom>
          <a:noFill/>
          <a:ln>
            <a:noFill/>
          </a:ln>
        </p:spPr>
      </p:pic>
      <p:pic>
        <p:nvPicPr>
          <p:cNvPr id="464" name="Google Shape;464;p72"/>
          <p:cNvPicPr preferRelativeResize="0"/>
          <p:nvPr/>
        </p:nvPicPr>
        <p:blipFill rotWithShape="1">
          <a:blip r:embed="rId4">
            <a:alphaModFix/>
          </a:blip>
          <a:srcRect/>
          <a:stretch/>
        </p:blipFill>
        <p:spPr>
          <a:xfrm>
            <a:off x="5503075" y="0"/>
            <a:ext cx="2124900" cy="459534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Demo Screenshots</a:t>
            </a:r>
            <a:endParaRPr/>
          </a:p>
        </p:txBody>
      </p:sp>
      <p:pic>
        <p:nvPicPr>
          <p:cNvPr id="470" name="Google Shape;470;p73"/>
          <p:cNvPicPr preferRelativeResize="0"/>
          <p:nvPr/>
        </p:nvPicPr>
        <p:blipFill>
          <a:blip r:embed="rId3">
            <a:alphaModFix/>
          </a:blip>
          <a:stretch>
            <a:fillRect/>
          </a:stretch>
        </p:blipFill>
        <p:spPr>
          <a:xfrm>
            <a:off x="3886948" y="1010750"/>
            <a:ext cx="1775975" cy="3840773"/>
          </a:xfrm>
          <a:prstGeom prst="rect">
            <a:avLst/>
          </a:prstGeom>
          <a:noFill/>
          <a:ln>
            <a:noFill/>
          </a:ln>
        </p:spPr>
      </p:pic>
      <p:sp>
        <p:nvSpPr>
          <p:cNvPr id="471" name="Google Shape;471;p73"/>
          <p:cNvSpPr txBox="1"/>
          <p:nvPr/>
        </p:nvSpPr>
        <p:spPr>
          <a:xfrm>
            <a:off x="6277775" y="1942850"/>
            <a:ext cx="18867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Open Sans"/>
                <a:ea typeface="Open Sans"/>
                <a:cs typeface="Open Sans"/>
                <a:sym typeface="Open Sans"/>
              </a:rPr>
              <a:t>Challenge Screen</a:t>
            </a:r>
            <a:endParaRPr sz="18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TEAM MEMBERS</a:t>
            </a:r>
            <a:endParaRPr/>
          </a:p>
        </p:txBody>
      </p:sp>
      <p:pic>
        <p:nvPicPr>
          <p:cNvPr id="172" name="Google Shape;172;p29"/>
          <p:cNvPicPr preferRelativeResize="0"/>
          <p:nvPr/>
        </p:nvPicPr>
        <p:blipFill rotWithShape="1">
          <a:blip r:embed="rId3">
            <a:alphaModFix/>
          </a:blip>
          <a:srcRect/>
          <a:stretch/>
        </p:blipFill>
        <p:spPr>
          <a:xfrm>
            <a:off x="311700" y="1147225"/>
            <a:ext cx="2758701" cy="2792376"/>
          </a:xfrm>
          <a:prstGeom prst="rect">
            <a:avLst/>
          </a:prstGeom>
          <a:noFill/>
          <a:ln>
            <a:noFill/>
          </a:ln>
        </p:spPr>
      </p:pic>
      <p:sp>
        <p:nvSpPr>
          <p:cNvPr id="173" name="Google Shape;173;p29"/>
          <p:cNvSpPr txBox="1"/>
          <p:nvPr/>
        </p:nvSpPr>
        <p:spPr>
          <a:xfrm>
            <a:off x="392200" y="4112550"/>
            <a:ext cx="2555100" cy="60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Satish kumar reddy indla </a:t>
            </a:r>
            <a:br>
              <a:rPr lang="en" sz="1400" b="0" i="0" u="none" strike="noStrike" cap="none">
                <a:solidFill>
                  <a:schemeClr val="dk1"/>
                </a:solidFill>
                <a:latin typeface="Open Sans"/>
                <a:ea typeface="Open Sans"/>
                <a:cs typeface="Open Sans"/>
                <a:sym typeface="Open Sans"/>
              </a:rPr>
            </a:br>
            <a:r>
              <a:rPr lang="en" sz="1400" b="0" i="0" u="none" strike="noStrike" cap="none">
                <a:solidFill>
                  <a:schemeClr val="dk1"/>
                </a:solidFill>
                <a:latin typeface="Open Sans"/>
                <a:ea typeface="Open Sans"/>
                <a:cs typeface="Open Sans"/>
                <a:sym typeface="Open Sans"/>
              </a:rPr>
              <a:t>Developer</a:t>
            </a:r>
            <a:endParaRPr sz="1400" b="0" i="0" u="none" strike="noStrike" cap="none">
              <a:solidFill>
                <a:schemeClr val="dk1"/>
              </a:solidFill>
              <a:latin typeface="Open Sans"/>
              <a:ea typeface="Open Sans"/>
              <a:cs typeface="Open Sans"/>
              <a:sym typeface="Open Sans"/>
            </a:endParaRPr>
          </a:p>
        </p:txBody>
      </p:sp>
      <p:pic>
        <p:nvPicPr>
          <p:cNvPr id="174" name="Google Shape;174;p29"/>
          <p:cNvPicPr preferRelativeResize="0"/>
          <p:nvPr/>
        </p:nvPicPr>
        <p:blipFill rotWithShape="1">
          <a:blip r:embed="rId4">
            <a:alphaModFix/>
          </a:blip>
          <a:srcRect/>
          <a:stretch/>
        </p:blipFill>
        <p:spPr>
          <a:xfrm>
            <a:off x="3682250" y="1147225"/>
            <a:ext cx="3281204" cy="2792375"/>
          </a:xfrm>
          <a:prstGeom prst="rect">
            <a:avLst/>
          </a:prstGeom>
          <a:noFill/>
          <a:ln>
            <a:noFill/>
          </a:ln>
        </p:spPr>
      </p:pic>
      <p:sp>
        <p:nvSpPr>
          <p:cNvPr id="175" name="Google Shape;175;p29"/>
          <p:cNvSpPr txBox="1"/>
          <p:nvPr/>
        </p:nvSpPr>
        <p:spPr>
          <a:xfrm>
            <a:off x="3843625" y="4191000"/>
            <a:ext cx="2880000" cy="44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1" i="0" u="none" strike="noStrike" cap="none">
                <a:solidFill>
                  <a:schemeClr val="dk1"/>
                </a:solidFill>
                <a:latin typeface="Open Sans"/>
                <a:ea typeface="Open Sans"/>
                <a:cs typeface="Open Sans"/>
                <a:sym typeface="Open Sans"/>
              </a:rPr>
              <a:t>Aishwarya Kongari</a:t>
            </a:r>
            <a:endParaRPr sz="14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Open Sans"/>
                <a:ea typeface="Open Sans"/>
                <a:cs typeface="Open Sans"/>
                <a:sym typeface="Open Sans"/>
              </a:rPr>
              <a:t>Developer</a:t>
            </a:r>
            <a:endParaRPr sz="14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4"/>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FastAPI </a:t>
            </a:r>
            <a:endParaRPr/>
          </a:p>
        </p:txBody>
      </p:sp>
      <p:pic>
        <p:nvPicPr>
          <p:cNvPr id="477" name="Google Shape;477;p74"/>
          <p:cNvPicPr preferRelativeResize="0"/>
          <p:nvPr/>
        </p:nvPicPr>
        <p:blipFill rotWithShape="1">
          <a:blip r:embed="rId3">
            <a:alphaModFix/>
          </a:blip>
          <a:srcRect/>
          <a:stretch/>
        </p:blipFill>
        <p:spPr>
          <a:xfrm>
            <a:off x="1472100" y="1040200"/>
            <a:ext cx="7000131" cy="3691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Node JS Api</a:t>
            </a:r>
            <a:endParaRPr/>
          </a:p>
        </p:txBody>
      </p:sp>
      <p:pic>
        <p:nvPicPr>
          <p:cNvPr id="483" name="Google Shape;483;p75"/>
          <p:cNvPicPr preferRelativeResize="0"/>
          <p:nvPr/>
        </p:nvPicPr>
        <p:blipFill>
          <a:blip r:embed="rId3">
            <a:alphaModFix/>
          </a:blip>
          <a:stretch>
            <a:fillRect/>
          </a:stretch>
        </p:blipFill>
        <p:spPr>
          <a:xfrm>
            <a:off x="2020588" y="1147225"/>
            <a:ext cx="5102820" cy="3691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Firebase API</a:t>
            </a:r>
            <a:endParaRPr/>
          </a:p>
        </p:txBody>
      </p:sp>
      <p:pic>
        <p:nvPicPr>
          <p:cNvPr id="489" name="Google Shape;489;p76"/>
          <p:cNvPicPr preferRelativeResize="0"/>
          <p:nvPr/>
        </p:nvPicPr>
        <p:blipFill>
          <a:blip r:embed="rId3">
            <a:alphaModFix/>
          </a:blip>
          <a:stretch>
            <a:fillRect/>
          </a:stretch>
        </p:blipFill>
        <p:spPr>
          <a:xfrm>
            <a:off x="2005425" y="1075025"/>
            <a:ext cx="4509965" cy="36914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Wikipage link</a:t>
            </a:r>
            <a:endParaRPr/>
          </a:p>
        </p:txBody>
      </p:sp>
      <p:sp>
        <p:nvSpPr>
          <p:cNvPr id="495" name="Google Shape;495;p77"/>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 u="sng">
                <a:solidFill>
                  <a:schemeClr val="hlink"/>
                </a:solidFill>
                <a:hlinkClick r:id="rId3"/>
              </a:rPr>
              <a:t>https://github.com/htmw/2024S-Sierra/wiki</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8"/>
          <p:cNvSpPr txBox="1">
            <a:spLocks noGrp="1"/>
          </p:cNvSpPr>
          <p:nvPr>
            <p:ph type="title"/>
          </p:nvPr>
        </p:nvSpPr>
        <p:spPr>
          <a:xfrm>
            <a:off x="311700" y="1951375"/>
            <a:ext cx="8520600" cy="8088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11111"/>
              <a:buNone/>
            </a:pPr>
            <a:r>
              <a:rPr lang="en"/>
              <a:t>Application Demo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9"/>
          <p:cNvSpPr txBox="1">
            <a:spLocks noGrp="1"/>
          </p:cNvSpPr>
          <p:nvPr>
            <p:ph type="title"/>
          </p:nvPr>
        </p:nvSpPr>
        <p:spPr>
          <a:xfrm>
            <a:off x="311700" y="957125"/>
            <a:ext cx="8520600" cy="21288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 sz="3000"/>
              <a:t>Changes based on Professor feedback</a:t>
            </a:r>
            <a:endParaRPr sz="3000"/>
          </a:p>
        </p:txBody>
      </p:sp>
      <p:sp>
        <p:nvSpPr>
          <p:cNvPr id="181" name="Google Shape;181;p3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Changes in MVP</a:t>
            </a:r>
            <a:endParaRPr/>
          </a:p>
          <a:p>
            <a:pPr marL="457200" lvl="0" indent="-342900" algn="l" rtl="0">
              <a:lnSpc>
                <a:spcPct val="115000"/>
              </a:lnSpc>
              <a:spcBef>
                <a:spcPts val="0"/>
              </a:spcBef>
              <a:spcAft>
                <a:spcPts val="0"/>
              </a:spcAft>
              <a:buSzPts val="1800"/>
              <a:buChar char="●"/>
            </a:pPr>
            <a:r>
              <a:rPr lang="en"/>
              <a:t>Adding Historical Velocity</a:t>
            </a:r>
            <a:endParaRPr/>
          </a:p>
          <a:p>
            <a:pPr marL="457200" lvl="0" indent="-342900" algn="l" rtl="0">
              <a:lnSpc>
                <a:spcPct val="115000"/>
              </a:lnSpc>
              <a:spcBef>
                <a:spcPts val="0"/>
              </a:spcBef>
              <a:spcAft>
                <a:spcPts val="0"/>
              </a:spcAft>
              <a:buSzPts val="1800"/>
              <a:buChar char="●"/>
            </a:pPr>
            <a:r>
              <a:rPr lang="en"/>
              <a:t>Changing Table layouts</a:t>
            </a:r>
            <a:endParaRPr/>
          </a:p>
          <a:p>
            <a:pPr marL="457200" lvl="0" indent="0" algn="l" rtl="0">
              <a:lnSpc>
                <a:spcPct val="115000"/>
              </a:lnSpc>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PROBLEM STATEMENT</a:t>
            </a:r>
            <a:endParaRPr/>
          </a:p>
        </p:txBody>
      </p:sp>
      <p:sp>
        <p:nvSpPr>
          <p:cNvPr id="187" name="Google Shape;187;p3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a:t>Many individuals want to maintain a healthy diet but they find it challenging to keep track of their diet and analyse it. The traditional way where keep logging food intake often time and it is prone to inaccuracies, which leads to poor diet choices and even demovitates the individual.</a:t>
            </a:r>
            <a:endParaRPr/>
          </a:p>
          <a:p>
            <a:pPr marL="0" lvl="0" indent="0" algn="l" rtl="0">
              <a:lnSpc>
                <a:spcPct val="115000"/>
              </a:lnSpc>
              <a:spcBef>
                <a:spcPts val="1200"/>
              </a:spcBef>
              <a:spcAft>
                <a:spcPts val="0"/>
              </a:spcAft>
              <a:buClr>
                <a:schemeClr val="dk1"/>
              </a:buClr>
              <a:buSzPts val="1100"/>
              <a:buFont typeface="Arial"/>
              <a:buNone/>
            </a:pPr>
            <a:r>
              <a:rPr lang="en"/>
              <a:t>There needs to be a way for a more intuitive and efficient way to understand the nutritional values of fruits and easy to keep track of the intake. Which makes individuals to take healthy diet options. </a:t>
            </a:r>
            <a:endParaRPr/>
          </a:p>
          <a:p>
            <a:pPr marL="0" lvl="0" indent="0" algn="l" rtl="0">
              <a:lnSpc>
                <a:spcPct val="115000"/>
              </a:lnSpc>
              <a:spcBef>
                <a:spcPts val="1200"/>
              </a:spcBef>
              <a:spcAft>
                <a:spcPts val="1200"/>
              </a:spcAft>
              <a:buSzPts val="18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1568125" y="-914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PROJECT DESCRIPTION</a:t>
            </a:r>
            <a:endParaRPr/>
          </a:p>
        </p:txBody>
      </p:sp>
      <p:pic>
        <p:nvPicPr>
          <p:cNvPr id="193" name="Google Shape;193;p32"/>
          <p:cNvPicPr preferRelativeResize="0"/>
          <p:nvPr/>
        </p:nvPicPr>
        <p:blipFill rotWithShape="1">
          <a:blip r:embed="rId3">
            <a:alphaModFix/>
          </a:blip>
          <a:srcRect/>
          <a:stretch/>
        </p:blipFill>
        <p:spPr>
          <a:xfrm>
            <a:off x="1639650" y="622100"/>
            <a:ext cx="4016625" cy="439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en"/>
              <a:t>TEAM WORKING AGREEMENT</a:t>
            </a:r>
            <a:endParaRPr/>
          </a:p>
        </p:txBody>
      </p:sp>
      <p:pic>
        <p:nvPicPr>
          <p:cNvPr id="199" name="Google Shape;199;p33"/>
          <p:cNvPicPr preferRelativeResize="0"/>
          <p:nvPr/>
        </p:nvPicPr>
        <p:blipFill rotWithShape="1">
          <a:blip r:embed="rId3">
            <a:alphaModFix/>
          </a:blip>
          <a:srcRect/>
          <a:stretch/>
        </p:blipFill>
        <p:spPr>
          <a:xfrm>
            <a:off x="2191875" y="1147225"/>
            <a:ext cx="5204726" cy="3691477"/>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2795</Words>
  <Application>Microsoft Macintosh PowerPoint</Application>
  <PresentationFormat>On-screen Show (16:9)</PresentationFormat>
  <Paragraphs>537</Paragraphs>
  <Slides>55</Slides>
  <Notes>55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55</vt:i4>
      </vt:variant>
    </vt:vector>
  </HeadingPairs>
  <TitlesOfParts>
    <vt:vector size="62" baseType="lpstr">
      <vt:lpstr>Open Sans</vt:lpstr>
      <vt:lpstr>Calibri</vt:lpstr>
      <vt:lpstr>Play</vt:lpstr>
      <vt:lpstr>Economica</vt:lpstr>
      <vt:lpstr>Arial</vt:lpstr>
      <vt:lpstr>Luxe</vt:lpstr>
      <vt:lpstr>Office Theme</vt:lpstr>
      <vt:lpstr>FRESHLENS</vt:lpstr>
      <vt:lpstr>AGENDA</vt:lpstr>
      <vt:lpstr>TEAM MEMBERS</vt:lpstr>
      <vt:lpstr>TEAM MEMBERS</vt:lpstr>
      <vt:lpstr>TEAM MEMBERS</vt:lpstr>
      <vt:lpstr>Changes based on Professor feedback</vt:lpstr>
      <vt:lpstr>PROBLEM STATEMENT</vt:lpstr>
      <vt:lpstr>PROJECT DESCRIPTION</vt:lpstr>
      <vt:lpstr>TEAM WORKING AGREEMENT</vt:lpstr>
      <vt:lpstr>PERSONAS</vt:lpstr>
      <vt:lpstr>PERSONAS</vt:lpstr>
      <vt:lpstr>PERSONAS</vt:lpstr>
      <vt:lpstr>Minimum Viable Product (MVP)</vt:lpstr>
      <vt:lpstr>Technologies - Frontend</vt:lpstr>
      <vt:lpstr>Technologies - Backend</vt:lpstr>
      <vt:lpstr>Technologies - Machine Learning</vt:lpstr>
      <vt:lpstr>TECH STACK</vt:lpstr>
      <vt:lpstr>Machine Learning Algorithm</vt:lpstr>
      <vt:lpstr>Conceptual Architecture Diagram</vt:lpstr>
      <vt:lpstr>Class Diagram</vt:lpstr>
      <vt:lpstr>Sequence Diagram</vt:lpstr>
      <vt:lpstr>Entity Relationship Diagram</vt:lpstr>
      <vt:lpstr>State diagram</vt:lpstr>
      <vt:lpstr>Context Diagram</vt:lpstr>
      <vt:lpstr>Sprint 3 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Cases</vt:lpstr>
      <vt:lpstr>Test Cases</vt:lpstr>
      <vt:lpstr>Test Cases</vt:lpstr>
      <vt:lpstr>Test Cases</vt:lpstr>
      <vt:lpstr>Stories Completed</vt:lpstr>
      <vt:lpstr>Metrics</vt:lpstr>
      <vt:lpstr>All Sprint Burndown chart</vt:lpstr>
      <vt:lpstr>Burndown chart Sprint 4</vt:lpstr>
      <vt:lpstr>RETROSPECTIVE</vt:lpstr>
      <vt:lpstr>Demo Screenshots</vt:lpstr>
      <vt:lpstr>Demo Screenshots</vt:lpstr>
      <vt:lpstr>Demo Screenshots Auth Screen</vt:lpstr>
      <vt:lpstr>Application</vt:lpstr>
      <vt:lpstr>Demo Screenshots</vt:lpstr>
      <vt:lpstr>FastAPI </vt:lpstr>
      <vt:lpstr>Node JS Api</vt:lpstr>
      <vt:lpstr>Firebase API</vt:lpstr>
      <vt:lpstr>Wikipage link</vt:lpstr>
      <vt:lpstr>Application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FRESHLENS</dc:title>
  <cp:lastModifiedBy>Sai Sandeep Mandava</cp:lastModifiedBy>
  <cp:revision>1</cp:revision>
  <dcterms:modified xsi:type="dcterms:W3CDTF">2024-05-13T01:12:35Z</dcterms:modified>
</cp:coreProperties>
</file>